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64" r:id="rId14"/>
    <p:sldId id="268" r:id="rId15"/>
    <p:sldId id="363" r:id="rId16"/>
    <p:sldId id="365" r:id="rId17"/>
    <p:sldId id="368" r:id="rId18"/>
    <p:sldId id="367" r:id="rId19"/>
    <p:sldId id="258" r:id="rId20"/>
  </p:sldIdLst>
  <p:sldSz cx="12192000" cy="6858000"/>
  <p:notesSz cx="6858000" cy="9144000"/>
  <p:defaultTextStyle>
    <a:defPPr>
      <a:defRPr lang="en-Z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2F8A"/>
    <a:srgbClr val="918C1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157516-4BA0-4D3E-80AA-96D88E514BF1}" v="2" dt="2019-08-25T16:39:35.3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46" autoAdjust="0"/>
    <p:restoredTop sz="94660"/>
  </p:normalViewPr>
  <p:slideViewPr>
    <p:cSldViewPr snapToGrid="0">
      <p:cViewPr varScale="1">
        <p:scale>
          <a:sx n="84" d="100"/>
          <a:sy n="84" d="100"/>
        </p:scale>
        <p:origin x="30" y="6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8A2488-F6FD-4E64-AC2A-7E75681A652A}" type="doc">
      <dgm:prSet loTypeId="urn:microsoft.com/office/officeart/2005/8/layout/hProcess4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DC8C0E69-B440-48D3-837A-698DA269A581}">
      <dgm:prSet phldrT="[Text]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 dirty="0"/>
            <a:t>August</a:t>
          </a:r>
        </a:p>
      </dgm:t>
    </dgm:pt>
    <dgm:pt modelId="{DD750F34-B678-4BB0-A006-991204BF5A1C}" type="parTrans" cxnId="{C6BDD4CF-370F-4213-98D6-6F09C0130F0F}">
      <dgm:prSet/>
      <dgm:spPr/>
      <dgm:t>
        <a:bodyPr/>
        <a:lstStyle/>
        <a:p>
          <a:endParaRPr lang="en-ZA"/>
        </a:p>
      </dgm:t>
    </dgm:pt>
    <dgm:pt modelId="{B332E778-E8A8-4645-8656-FAD670FB78AC}" type="sibTrans" cxnId="{C6BDD4CF-370F-4213-98D6-6F09C0130F0F}">
      <dgm:prSet/>
      <dgm:spPr>
        <a:solidFill>
          <a:schemeClr val="accent1"/>
        </a:solidFill>
      </dgm:spPr>
      <dgm:t>
        <a:bodyPr/>
        <a:lstStyle/>
        <a:p>
          <a:endParaRPr lang="en-ZA"/>
        </a:p>
      </dgm:t>
    </dgm:pt>
    <dgm:pt modelId="{092AECF0-8DEE-4FFA-B075-64057C105F60}">
      <dgm:prSet phldrT="[Text]"/>
      <dgm:spPr>
        <a:ln>
          <a:solidFill>
            <a:schemeClr val="accent1"/>
          </a:solidFill>
        </a:ln>
      </dgm:spPr>
      <dgm:t>
        <a:bodyPr/>
        <a:lstStyle/>
        <a:p>
          <a:r>
            <a:rPr lang="en-US" dirty="0"/>
            <a:t>Strate User Acceptance Testing       (01/08 – 13/09)</a:t>
          </a:r>
          <a:endParaRPr lang="en-ZA" dirty="0"/>
        </a:p>
      </dgm:t>
    </dgm:pt>
    <dgm:pt modelId="{0C83AA1D-66EE-4B7C-B19E-F1C63FEA6E8B}" type="parTrans" cxnId="{07639882-6BBB-41CB-83C3-571705142BB3}">
      <dgm:prSet/>
      <dgm:spPr/>
      <dgm:t>
        <a:bodyPr/>
        <a:lstStyle/>
        <a:p>
          <a:endParaRPr lang="en-ZA"/>
        </a:p>
      </dgm:t>
    </dgm:pt>
    <dgm:pt modelId="{C32070E3-724A-46F3-93E1-FBD0FB3A2342}" type="sibTrans" cxnId="{07639882-6BBB-41CB-83C3-571705142BB3}">
      <dgm:prSet/>
      <dgm:spPr/>
      <dgm:t>
        <a:bodyPr/>
        <a:lstStyle/>
        <a:p>
          <a:endParaRPr lang="en-ZA"/>
        </a:p>
      </dgm:t>
    </dgm:pt>
    <dgm:pt modelId="{1AF1D23E-A19B-4132-8C1C-1ABC9B0533E9}">
      <dgm:prSet phldrT="[Text]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 dirty="0"/>
            <a:t>September </a:t>
          </a:r>
          <a:endParaRPr lang="en-ZA" dirty="0"/>
        </a:p>
      </dgm:t>
    </dgm:pt>
    <dgm:pt modelId="{C5DA15E8-3FAB-4A60-8CA4-F57024081A05}" type="parTrans" cxnId="{856140C6-28C2-4D04-B3DE-9A4DBC275BB3}">
      <dgm:prSet/>
      <dgm:spPr/>
      <dgm:t>
        <a:bodyPr/>
        <a:lstStyle/>
        <a:p>
          <a:endParaRPr lang="en-ZA"/>
        </a:p>
      </dgm:t>
    </dgm:pt>
    <dgm:pt modelId="{E8E1758B-E149-4A74-8A1E-97FEE873B542}" type="sibTrans" cxnId="{856140C6-28C2-4D04-B3DE-9A4DBC275BB3}">
      <dgm:prSet/>
      <dgm:spPr>
        <a:solidFill>
          <a:schemeClr val="accent3"/>
        </a:solidFill>
      </dgm:spPr>
      <dgm:t>
        <a:bodyPr/>
        <a:lstStyle/>
        <a:p>
          <a:endParaRPr lang="en-ZA"/>
        </a:p>
      </dgm:t>
    </dgm:pt>
    <dgm:pt modelId="{AB3EF34E-3A91-4214-902D-4E993FF92700}">
      <dgm:prSet phldrT="[Text]"/>
      <dgm:spPr>
        <a:ln>
          <a:solidFill>
            <a:schemeClr val="accent2"/>
          </a:solidFill>
        </a:ln>
      </dgm:spPr>
      <dgm:t>
        <a:bodyPr/>
        <a:lstStyle/>
        <a:p>
          <a:r>
            <a:rPr lang="en-US" dirty="0"/>
            <a:t>Market Testing (16/09 -09/11)</a:t>
          </a:r>
          <a:endParaRPr lang="en-ZA" dirty="0"/>
        </a:p>
      </dgm:t>
    </dgm:pt>
    <dgm:pt modelId="{2569ABA3-548A-4FCF-96AA-FD3E1A27E123}" type="parTrans" cxnId="{B409B7FC-F815-4B7D-9F5B-968EC3F74D8B}">
      <dgm:prSet/>
      <dgm:spPr/>
      <dgm:t>
        <a:bodyPr/>
        <a:lstStyle/>
        <a:p>
          <a:endParaRPr lang="en-ZA"/>
        </a:p>
      </dgm:t>
    </dgm:pt>
    <dgm:pt modelId="{2A48DC33-01FE-45C1-8F97-8D1600888E0E}" type="sibTrans" cxnId="{B409B7FC-F815-4B7D-9F5B-968EC3F74D8B}">
      <dgm:prSet/>
      <dgm:spPr/>
      <dgm:t>
        <a:bodyPr/>
        <a:lstStyle/>
        <a:p>
          <a:endParaRPr lang="en-ZA"/>
        </a:p>
      </dgm:t>
    </dgm:pt>
    <dgm:pt modelId="{D9A9D0C2-3BAA-4B61-BF8C-EA730446149E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November</a:t>
          </a:r>
          <a:endParaRPr lang="en-ZA" dirty="0"/>
        </a:p>
      </dgm:t>
    </dgm:pt>
    <dgm:pt modelId="{5079DA8B-8282-40C6-B1E3-397D1A2C9037}" type="parTrans" cxnId="{C1395E24-FA54-4263-9262-62FBFCBEA540}">
      <dgm:prSet/>
      <dgm:spPr/>
      <dgm:t>
        <a:bodyPr/>
        <a:lstStyle/>
        <a:p>
          <a:endParaRPr lang="en-ZA"/>
        </a:p>
      </dgm:t>
    </dgm:pt>
    <dgm:pt modelId="{7EC77816-13FC-4487-8576-997FB3D7C519}" type="sibTrans" cxnId="{C1395E24-FA54-4263-9262-62FBFCBEA540}">
      <dgm:prSet/>
      <dgm:spPr/>
      <dgm:t>
        <a:bodyPr/>
        <a:lstStyle/>
        <a:p>
          <a:endParaRPr lang="en-ZA"/>
        </a:p>
      </dgm:t>
    </dgm:pt>
    <dgm:pt modelId="{4EAD74C6-EF7C-4CF0-9ACB-717F947717B2}">
      <dgm:prSet phldrT="[Text]"/>
      <dgm:spPr>
        <a:ln>
          <a:solidFill>
            <a:schemeClr val="accent3"/>
          </a:solidFill>
        </a:ln>
      </dgm:spPr>
      <dgm:t>
        <a:bodyPr/>
        <a:lstStyle/>
        <a:p>
          <a:r>
            <a:rPr lang="en-US" dirty="0"/>
            <a:t>Product Go-Live (18/11)</a:t>
          </a:r>
          <a:endParaRPr lang="en-ZA" dirty="0"/>
        </a:p>
      </dgm:t>
    </dgm:pt>
    <dgm:pt modelId="{B836BE1B-E567-48A6-A2C2-6D9F7F21312F}" type="parTrans" cxnId="{4607E98F-CC6F-4051-BA26-F5C88CC74254}">
      <dgm:prSet/>
      <dgm:spPr/>
      <dgm:t>
        <a:bodyPr/>
        <a:lstStyle/>
        <a:p>
          <a:endParaRPr lang="en-ZA"/>
        </a:p>
      </dgm:t>
    </dgm:pt>
    <dgm:pt modelId="{ED07B402-D21D-4D79-9D60-D18742D58CD7}" type="sibTrans" cxnId="{4607E98F-CC6F-4051-BA26-F5C88CC74254}">
      <dgm:prSet/>
      <dgm:spPr/>
      <dgm:t>
        <a:bodyPr/>
        <a:lstStyle/>
        <a:p>
          <a:endParaRPr lang="en-ZA"/>
        </a:p>
      </dgm:t>
    </dgm:pt>
    <dgm:pt modelId="{EAE055F4-23F0-4973-A7FF-5B9D7914BB26}">
      <dgm:prSet phldrT="[Text]"/>
      <dgm:spPr>
        <a:ln>
          <a:solidFill>
            <a:schemeClr val="accent3"/>
          </a:solidFill>
        </a:ln>
      </dgm:spPr>
      <dgm:t>
        <a:bodyPr/>
        <a:lstStyle/>
        <a:p>
          <a:r>
            <a:rPr lang="en-US" dirty="0"/>
            <a:t>Client On-Boarding  </a:t>
          </a:r>
          <a:endParaRPr lang="en-ZA" dirty="0"/>
        </a:p>
      </dgm:t>
    </dgm:pt>
    <dgm:pt modelId="{DF244C5F-1ED5-4B8B-8351-C8ABF295B0C4}" type="parTrans" cxnId="{D6D3666D-1C58-4928-B9E7-8C3D0593D18E}">
      <dgm:prSet/>
      <dgm:spPr/>
      <dgm:t>
        <a:bodyPr/>
        <a:lstStyle/>
        <a:p>
          <a:endParaRPr lang="en-ZA"/>
        </a:p>
      </dgm:t>
    </dgm:pt>
    <dgm:pt modelId="{7F23FE2C-8240-4081-81E8-9AAE7B3CB914}" type="sibTrans" cxnId="{D6D3666D-1C58-4928-B9E7-8C3D0593D18E}">
      <dgm:prSet/>
      <dgm:spPr/>
      <dgm:t>
        <a:bodyPr/>
        <a:lstStyle/>
        <a:p>
          <a:endParaRPr lang="en-ZA"/>
        </a:p>
      </dgm:t>
    </dgm:pt>
    <dgm:pt modelId="{CA891985-452C-4336-BF01-BB50EC34464E}" type="pres">
      <dgm:prSet presAssocID="{508A2488-F6FD-4E64-AC2A-7E75681A652A}" presName="Name0" presStyleCnt="0">
        <dgm:presLayoutVars>
          <dgm:dir/>
          <dgm:animLvl val="lvl"/>
          <dgm:resizeHandles val="exact"/>
        </dgm:presLayoutVars>
      </dgm:prSet>
      <dgm:spPr/>
    </dgm:pt>
    <dgm:pt modelId="{661FF85F-10BA-4138-81D8-3077732E4037}" type="pres">
      <dgm:prSet presAssocID="{508A2488-F6FD-4E64-AC2A-7E75681A652A}" presName="tSp" presStyleCnt="0"/>
      <dgm:spPr/>
    </dgm:pt>
    <dgm:pt modelId="{E55C42FD-B1C1-4DAC-BA17-C99E46849DDD}" type="pres">
      <dgm:prSet presAssocID="{508A2488-F6FD-4E64-AC2A-7E75681A652A}" presName="bSp" presStyleCnt="0"/>
      <dgm:spPr/>
    </dgm:pt>
    <dgm:pt modelId="{BFEE0098-8981-4A75-95CD-35B66B14D5B6}" type="pres">
      <dgm:prSet presAssocID="{508A2488-F6FD-4E64-AC2A-7E75681A652A}" presName="process" presStyleCnt="0"/>
      <dgm:spPr/>
    </dgm:pt>
    <dgm:pt modelId="{C085C11C-F326-4151-B5F7-440B12B457CA}" type="pres">
      <dgm:prSet presAssocID="{DC8C0E69-B440-48D3-837A-698DA269A581}" presName="composite1" presStyleCnt="0"/>
      <dgm:spPr/>
    </dgm:pt>
    <dgm:pt modelId="{EFE3A7C1-66D3-4AC0-9B52-9CC8CAD4DE1A}" type="pres">
      <dgm:prSet presAssocID="{DC8C0E69-B440-48D3-837A-698DA269A581}" presName="dummyNode1" presStyleLbl="node1" presStyleIdx="0" presStyleCnt="3"/>
      <dgm:spPr/>
    </dgm:pt>
    <dgm:pt modelId="{CE22359C-15E0-4A5F-86F8-937FEB0300B1}" type="pres">
      <dgm:prSet presAssocID="{DC8C0E69-B440-48D3-837A-698DA269A581}" presName="childNode1" presStyleLbl="bgAcc1" presStyleIdx="0" presStyleCnt="3">
        <dgm:presLayoutVars>
          <dgm:bulletEnabled val="1"/>
        </dgm:presLayoutVars>
      </dgm:prSet>
      <dgm:spPr/>
    </dgm:pt>
    <dgm:pt modelId="{4EA84A12-0630-4588-B90A-7482E69EF0DE}" type="pres">
      <dgm:prSet presAssocID="{DC8C0E69-B440-48D3-837A-698DA269A581}" presName="childNode1tx" presStyleLbl="bgAcc1" presStyleIdx="0" presStyleCnt="3">
        <dgm:presLayoutVars>
          <dgm:bulletEnabled val="1"/>
        </dgm:presLayoutVars>
      </dgm:prSet>
      <dgm:spPr/>
    </dgm:pt>
    <dgm:pt modelId="{626CF7D9-7A63-4BBA-8FFD-9C1CB53730C3}" type="pres">
      <dgm:prSet presAssocID="{DC8C0E69-B440-48D3-837A-698DA269A581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72F8DDC1-5F1F-4801-8D0C-3978DDE306C1}" type="pres">
      <dgm:prSet presAssocID="{DC8C0E69-B440-48D3-837A-698DA269A581}" presName="connSite1" presStyleCnt="0"/>
      <dgm:spPr/>
    </dgm:pt>
    <dgm:pt modelId="{50C55634-1843-4741-9A29-A1EDD08C1620}" type="pres">
      <dgm:prSet presAssocID="{B332E778-E8A8-4645-8656-FAD670FB78AC}" presName="Name9" presStyleLbl="sibTrans2D1" presStyleIdx="0" presStyleCnt="2" custLinFactNeighborY="-660"/>
      <dgm:spPr/>
    </dgm:pt>
    <dgm:pt modelId="{907B1849-086E-4A0B-A982-E45FB34C4050}" type="pres">
      <dgm:prSet presAssocID="{1AF1D23E-A19B-4132-8C1C-1ABC9B0533E9}" presName="composite2" presStyleCnt="0"/>
      <dgm:spPr/>
    </dgm:pt>
    <dgm:pt modelId="{DAD286FB-B16F-4374-8700-6B01781A3AE6}" type="pres">
      <dgm:prSet presAssocID="{1AF1D23E-A19B-4132-8C1C-1ABC9B0533E9}" presName="dummyNode2" presStyleLbl="node1" presStyleIdx="0" presStyleCnt="3"/>
      <dgm:spPr/>
    </dgm:pt>
    <dgm:pt modelId="{32147FF9-501A-4C20-87CD-146AA4E6D7EC}" type="pres">
      <dgm:prSet presAssocID="{1AF1D23E-A19B-4132-8C1C-1ABC9B0533E9}" presName="childNode2" presStyleLbl="bgAcc1" presStyleIdx="1" presStyleCnt="3">
        <dgm:presLayoutVars>
          <dgm:bulletEnabled val="1"/>
        </dgm:presLayoutVars>
      </dgm:prSet>
      <dgm:spPr/>
    </dgm:pt>
    <dgm:pt modelId="{1705BF24-2A97-49CC-B125-6D3CD6AFD159}" type="pres">
      <dgm:prSet presAssocID="{1AF1D23E-A19B-4132-8C1C-1ABC9B0533E9}" presName="childNode2tx" presStyleLbl="bgAcc1" presStyleIdx="1" presStyleCnt="3">
        <dgm:presLayoutVars>
          <dgm:bulletEnabled val="1"/>
        </dgm:presLayoutVars>
      </dgm:prSet>
      <dgm:spPr/>
    </dgm:pt>
    <dgm:pt modelId="{24CD5B07-373C-4E17-81EC-75582BE7C4DF}" type="pres">
      <dgm:prSet presAssocID="{1AF1D23E-A19B-4132-8C1C-1ABC9B0533E9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E59B7C1D-A893-442E-B133-68A4D7B0E009}" type="pres">
      <dgm:prSet presAssocID="{1AF1D23E-A19B-4132-8C1C-1ABC9B0533E9}" presName="connSite2" presStyleCnt="0"/>
      <dgm:spPr/>
    </dgm:pt>
    <dgm:pt modelId="{D7994581-8114-49EA-B940-C211CD0D656A}" type="pres">
      <dgm:prSet presAssocID="{E8E1758B-E149-4A74-8A1E-97FEE873B542}" presName="Name18" presStyleLbl="sibTrans2D1" presStyleIdx="1" presStyleCnt="2" custLinFactNeighborY="792"/>
      <dgm:spPr/>
    </dgm:pt>
    <dgm:pt modelId="{96E6CDA3-C449-4687-AA65-DE562B84ED6B}" type="pres">
      <dgm:prSet presAssocID="{D9A9D0C2-3BAA-4B61-BF8C-EA730446149E}" presName="composite1" presStyleCnt="0"/>
      <dgm:spPr/>
    </dgm:pt>
    <dgm:pt modelId="{CE809A4C-2C94-4FA4-986C-B468F90DB89D}" type="pres">
      <dgm:prSet presAssocID="{D9A9D0C2-3BAA-4B61-BF8C-EA730446149E}" presName="dummyNode1" presStyleLbl="node1" presStyleIdx="1" presStyleCnt="3"/>
      <dgm:spPr/>
    </dgm:pt>
    <dgm:pt modelId="{BB5B9811-853B-4A50-96AD-A276DBB5C0C9}" type="pres">
      <dgm:prSet presAssocID="{D9A9D0C2-3BAA-4B61-BF8C-EA730446149E}" presName="childNode1" presStyleLbl="bgAcc1" presStyleIdx="2" presStyleCnt="3">
        <dgm:presLayoutVars>
          <dgm:bulletEnabled val="1"/>
        </dgm:presLayoutVars>
      </dgm:prSet>
      <dgm:spPr/>
    </dgm:pt>
    <dgm:pt modelId="{84B561C6-5E7E-4F28-AD40-41A4E77B65E8}" type="pres">
      <dgm:prSet presAssocID="{D9A9D0C2-3BAA-4B61-BF8C-EA730446149E}" presName="childNode1tx" presStyleLbl="bgAcc1" presStyleIdx="2" presStyleCnt="3">
        <dgm:presLayoutVars>
          <dgm:bulletEnabled val="1"/>
        </dgm:presLayoutVars>
      </dgm:prSet>
      <dgm:spPr/>
    </dgm:pt>
    <dgm:pt modelId="{9769D353-8DC0-43A9-8777-F9C53B805EB0}" type="pres">
      <dgm:prSet presAssocID="{D9A9D0C2-3BAA-4B61-BF8C-EA730446149E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60C54569-B620-4307-88FD-E33BCA57ABE5}" type="pres">
      <dgm:prSet presAssocID="{D9A9D0C2-3BAA-4B61-BF8C-EA730446149E}" presName="connSite1" presStyleCnt="0"/>
      <dgm:spPr/>
    </dgm:pt>
  </dgm:ptLst>
  <dgm:cxnLst>
    <dgm:cxn modelId="{C1395E24-FA54-4263-9262-62FBFCBEA540}" srcId="{508A2488-F6FD-4E64-AC2A-7E75681A652A}" destId="{D9A9D0C2-3BAA-4B61-BF8C-EA730446149E}" srcOrd="2" destOrd="0" parTransId="{5079DA8B-8282-40C6-B1E3-397D1A2C9037}" sibTransId="{7EC77816-13FC-4487-8576-997FB3D7C519}"/>
    <dgm:cxn modelId="{4073B82E-9619-4B6B-BD40-1C5B59221374}" type="presOf" srcId="{DC8C0E69-B440-48D3-837A-698DA269A581}" destId="{626CF7D9-7A63-4BBA-8FFD-9C1CB53730C3}" srcOrd="0" destOrd="0" presId="urn:microsoft.com/office/officeart/2005/8/layout/hProcess4"/>
    <dgm:cxn modelId="{83EC8240-CA3A-4C5C-B68F-89A374E3F326}" type="presOf" srcId="{508A2488-F6FD-4E64-AC2A-7E75681A652A}" destId="{CA891985-452C-4336-BF01-BB50EC34464E}" srcOrd="0" destOrd="0" presId="urn:microsoft.com/office/officeart/2005/8/layout/hProcess4"/>
    <dgm:cxn modelId="{4D24F163-507A-4B24-9B68-30874CC53872}" type="presOf" srcId="{092AECF0-8DEE-4FFA-B075-64057C105F60}" destId="{4EA84A12-0630-4588-B90A-7482E69EF0DE}" srcOrd="1" destOrd="0" presId="urn:microsoft.com/office/officeart/2005/8/layout/hProcess4"/>
    <dgm:cxn modelId="{C9B7F468-DED0-4A61-A5F2-B42878B94821}" type="presOf" srcId="{092AECF0-8DEE-4FFA-B075-64057C105F60}" destId="{CE22359C-15E0-4A5F-86F8-937FEB0300B1}" srcOrd="0" destOrd="0" presId="urn:microsoft.com/office/officeart/2005/8/layout/hProcess4"/>
    <dgm:cxn modelId="{4A8EFE69-92A7-4056-AFE5-779B1959B594}" type="presOf" srcId="{4EAD74C6-EF7C-4CF0-9ACB-717F947717B2}" destId="{84B561C6-5E7E-4F28-AD40-41A4E77B65E8}" srcOrd="1" destOrd="0" presId="urn:microsoft.com/office/officeart/2005/8/layout/hProcess4"/>
    <dgm:cxn modelId="{D6D3666D-1C58-4928-B9E7-8C3D0593D18E}" srcId="{D9A9D0C2-3BAA-4B61-BF8C-EA730446149E}" destId="{EAE055F4-23F0-4973-A7FF-5B9D7914BB26}" srcOrd="1" destOrd="0" parTransId="{DF244C5F-1ED5-4B8B-8351-C8ABF295B0C4}" sibTransId="{7F23FE2C-8240-4081-81E8-9AAE7B3CB914}"/>
    <dgm:cxn modelId="{DC8AF677-7BF3-4FDC-B6A5-253EEE468236}" type="presOf" srcId="{EAE055F4-23F0-4973-A7FF-5B9D7914BB26}" destId="{BB5B9811-853B-4A50-96AD-A276DBB5C0C9}" srcOrd="0" destOrd="1" presId="urn:microsoft.com/office/officeart/2005/8/layout/hProcess4"/>
    <dgm:cxn modelId="{07639882-6BBB-41CB-83C3-571705142BB3}" srcId="{DC8C0E69-B440-48D3-837A-698DA269A581}" destId="{092AECF0-8DEE-4FFA-B075-64057C105F60}" srcOrd="0" destOrd="0" parTransId="{0C83AA1D-66EE-4B7C-B19E-F1C63FEA6E8B}" sibTransId="{C32070E3-724A-46F3-93E1-FBD0FB3A2342}"/>
    <dgm:cxn modelId="{FAA33D88-C76F-4FE9-A5DF-5CFF6EB5626D}" type="presOf" srcId="{AB3EF34E-3A91-4214-902D-4E993FF92700}" destId="{32147FF9-501A-4C20-87CD-146AA4E6D7EC}" srcOrd="0" destOrd="0" presId="urn:microsoft.com/office/officeart/2005/8/layout/hProcess4"/>
    <dgm:cxn modelId="{4607E98F-CC6F-4051-BA26-F5C88CC74254}" srcId="{D9A9D0C2-3BAA-4B61-BF8C-EA730446149E}" destId="{4EAD74C6-EF7C-4CF0-9ACB-717F947717B2}" srcOrd="0" destOrd="0" parTransId="{B836BE1B-E567-48A6-A2C2-6D9F7F21312F}" sibTransId="{ED07B402-D21D-4D79-9D60-D18742D58CD7}"/>
    <dgm:cxn modelId="{407D86AA-0286-4986-9E04-1F792B20BEEE}" type="presOf" srcId="{1AF1D23E-A19B-4132-8C1C-1ABC9B0533E9}" destId="{24CD5B07-373C-4E17-81EC-75582BE7C4DF}" srcOrd="0" destOrd="0" presId="urn:microsoft.com/office/officeart/2005/8/layout/hProcess4"/>
    <dgm:cxn modelId="{24AED9B4-D2CC-4477-A7A5-DA56B79727B5}" type="presOf" srcId="{E8E1758B-E149-4A74-8A1E-97FEE873B542}" destId="{D7994581-8114-49EA-B940-C211CD0D656A}" srcOrd="0" destOrd="0" presId="urn:microsoft.com/office/officeart/2005/8/layout/hProcess4"/>
    <dgm:cxn modelId="{0E7FDCB9-618A-4B9F-A737-471EC027FB94}" type="presOf" srcId="{D9A9D0C2-3BAA-4B61-BF8C-EA730446149E}" destId="{9769D353-8DC0-43A9-8777-F9C53B805EB0}" srcOrd="0" destOrd="0" presId="urn:microsoft.com/office/officeart/2005/8/layout/hProcess4"/>
    <dgm:cxn modelId="{C36455C2-5312-4D1B-B60F-ACFD71D76679}" type="presOf" srcId="{4EAD74C6-EF7C-4CF0-9ACB-717F947717B2}" destId="{BB5B9811-853B-4A50-96AD-A276DBB5C0C9}" srcOrd="0" destOrd="0" presId="urn:microsoft.com/office/officeart/2005/8/layout/hProcess4"/>
    <dgm:cxn modelId="{856140C6-28C2-4D04-B3DE-9A4DBC275BB3}" srcId="{508A2488-F6FD-4E64-AC2A-7E75681A652A}" destId="{1AF1D23E-A19B-4132-8C1C-1ABC9B0533E9}" srcOrd="1" destOrd="0" parTransId="{C5DA15E8-3FAB-4A60-8CA4-F57024081A05}" sibTransId="{E8E1758B-E149-4A74-8A1E-97FEE873B542}"/>
    <dgm:cxn modelId="{32BBE8CC-CCB4-459C-9CF5-518A031BC6CD}" type="presOf" srcId="{B332E778-E8A8-4645-8656-FAD670FB78AC}" destId="{50C55634-1843-4741-9A29-A1EDD08C1620}" srcOrd="0" destOrd="0" presId="urn:microsoft.com/office/officeart/2005/8/layout/hProcess4"/>
    <dgm:cxn modelId="{C6BDD4CF-370F-4213-98D6-6F09C0130F0F}" srcId="{508A2488-F6FD-4E64-AC2A-7E75681A652A}" destId="{DC8C0E69-B440-48D3-837A-698DA269A581}" srcOrd="0" destOrd="0" parTransId="{DD750F34-B678-4BB0-A006-991204BF5A1C}" sibTransId="{B332E778-E8A8-4645-8656-FAD670FB78AC}"/>
    <dgm:cxn modelId="{92E4F9D9-CB16-48FB-9B5C-AA1D87E5D81A}" type="presOf" srcId="{AB3EF34E-3A91-4214-902D-4E993FF92700}" destId="{1705BF24-2A97-49CC-B125-6D3CD6AFD159}" srcOrd="1" destOrd="0" presId="urn:microsoft.com/office/officeart/2005/8/layout/hProcess4"/>
    <dgm:cxn modelId="{0B260DF4-D195-46E9-8897-6645464C5B27}" type="presOf" srcId="{EAE055F4-23F0-4973-A7FF-5B9D7914BB26}" destId="{84B561C6-5E7E-4F28-AD40-41A4E77B65E8}" srcOrd="1" destOrd="1" presId="urn:microsoft.com/office/officeart/2005/8/layout/hProcess4"/>
    <dgm:cxn modelId="{B409B7FC-F815-4B7D-9F5B-968EC3F74D8B}" srcId="{1AF1D23E-A19B-4132-8C1C-1ABC9B0533E9}" destId="{AB3EF34E-3A91-4214-902D-4E993FF92700}" srcOrd="0" destOrd="0" parTransId="{2569ABA3-548A-4FCF-96AA-FD3E1A27E123}" sibTransId="{2A48DC33-01FE-45C1-8F97-8D1600888E0E}"/>
    <dgm:cxn modelId="{88435081-6D5F-403B-8617-D465F58EACAF}" type="presParOf" srcId="{CA891985-452C-4336-BF01-BB50EC34464E}" destId="{661FF85F-10BA-4138-81D8-3077732E4037}" srcOrd="0" destOrd="0" presId="urn:microsoft.com/office/officeart/2005/8/layout/hProcess4"/>
    <dgm:cxn modelId="{8AB5077C-5640-498D-B240-AEB182DD8C81}" type="presParOf" srcId="{CA891985-452C-4336-BF01-BB50EC34464E}" destId="{E55C42FD-B1C1-4DAC-BA17-C99E46849DDD}" srcOrd="1" destOrd="0" presId="urn:microsoft.com/office/officeart/2005/8/layout/hProcess4"/>
    <dgm:cxn modelId="{F0E4A20C-6ABF-45F9-97AC-FAB8341CE087}" type="presParOf" srcId="{CA891985-452C-4336-BF01-BB50EC34464E}" destId="{BFEE0098-8981-4A75-95CD-35B66B14D5B6}" srcOrd="2" destOrd="0" presId="urn:microsoft.com/office/officeart/2005/8/layout/hProcess4"/>
    <dgm:cxn modelId="{6407DCB0-FD0D-41C7-8386-500785D4347B}" type="presParOf" srcId="{BFEE0098-8981-4A75-95CD-35B66B14D5B6}" destId="{C085C11C-F326-4151-B5F7-440B12B457CA}" srcOrd="0" destOrd="0" presId="urn:microsoft.com/office/officeart/2005/8/layout/hProcess4"/>
    <dgm:cxn modelId="{36A2A114-1AEE-4222-B8B5-A724201E6037}" type="presParOf" srcId="{C085C11C-F326-4151-B5F7-440B12B457CA}" destId="{EFE3A7C1-66D3-4AC0-9B52-9CC8CAD4DE1A}" srcOrd="0" destOrd="0" presId="urn:microsoft.com/office/officeart/2005/8/layout/hProcess4"/>
    <dgm:cxn modelId="{162FEBC1-1BAC-438A-A8DA-9AF3479E6055}" type="presParOf" srcId="{C085C11C-F326-4151-B5F7-440B12B457CA}" destId="{CE22359C-15E0-4A5F-86F8-937FEB0300B1}" srcOrd="1" destOrd="0" presId="urn:microsoft.com/office/officeart/2005/8/layout/hProcess4"/>
    <dgm:cxn modelId="{A8F54F81-D9D7-4053-A3A7-6AC09216B8CD}" type="presParOf" srcId="{C085C11C-F326-4151-B5F7-440B12B457CA}" destId="{4EA84A12-0630-4588-B90A-7482E69EF0DE}" srcOrd="2" destOrd="0" presId="urn:microsoft.com/office/officeart/2005/8/layout/hProcess4"/>
    <dgm:cxn modelId="{1E26D0F6-C9FE-4C84-9A17-FF0B0CDD53B1}" type="presParOf" srcId="{C085C11C-F326-4151-B5F7-440B12B457CA}" destId="{626CF7D9-7A63-4BBA-8FFD-9C1CB53730C3}" srcOrd="3" destOrd="0" presId="urn:microsoft.com/office/officeart/2005/8/layout/hProcess4"/>
    <dgm:cxn modelId="{EC3C08E2-4499-4837-A461-2EA8AB80A8AE}" type="presParOf" srcId="{C085C11C-F326-4151-B5F7-440B12B457CA}" destId="{72F8DDC1-5F1F-4801-8D0C-3978DDE306C1}" srcOrd="4" destOrd="0" presId="urn:microsoft.com/office/officeart/2005/8/layout/hProcess4"/>
    <dgm:cxn modelId="{FB2C8125-120C-4342-9900-E4C344F7D604}" type="presParOf" srcId="{BFEE0098-8981-4A75-95CD-35B66B14D5B6}" destId="{50C55634-1843-4741-9A29-A1EDD08C1620}" srcOrd="1" destOrd="0" presId="urn:microsoft.com/office/officeart/2005/8/layout/hProcess4"/>
    <dgm:cxn modelId="{E11C6E15-4231-436F-A1C0-77E9099D7D77}" type="presParOf" srcId="{BFEE0098-8981-4A75-95CD-35B66B14D5B6}" destId="{907B1849-086E-4A0B-A982-E45FB34C4050}" srcOrd="2" destOrd="0" presId="urn:microsoft.com/office/officeart/2005/8/layout/hProcess4"/>
    <dgm:cxn modelId="{A0F38062-243E-46FD-BAE5-4ABA2C13784B}" type="presParOf" srcId="{907B1849-086E-4A0B-A982-E45FB34C4050}" destId="{DAD286FB-B16F-4374-8700-6B01781A3AE6}" srcOrd="0" destOrd="0" presId="urn:microsoft.com/office/officeart/2005/8/layout/hProcess4"/>
    <dgm:cxn modelId="{07E8B6CA-D167-437D-A50A-D243351607F4}" type="presParOf" srcId="{907B1849-086E-4A0B-A982-E45FB34C4050}" destId="{32147FF9-501A-4C20-87CD-146AA4E6D7EC}" srcOrd="1" destOrd="0" presId="urn:microsoft.com/office/officeart/2005/8/layout/hProcess4"/>
    <dgm:cxn modelId="{F6FCC4FA-260F-4761-84F3-823B86D5A9FC}" type="presParOf" srcId="{907B1849-086E-4A0B-A982-E45FB34C4050}" destId="{1705BF24-2A97-49CC-B125-6D3CD6AFD159}" srcOrd="2" destOrd="0" presId="urn:microsoft.com/office/officeart/2005/8/layout/hProcess4"/>
    <dgm:cxn modelId="{6690F2CA-BB7A-44FC-9678-35B5B12A1A91}" type="presParOf" srcId="{907B1849-086E-4A0B-A982-E45FB34C4050}" destId="{24CD5B07-373C-4E17-81EC-75582BE7C4DF}" srcOrd="3" destOrd="0" presId="urn:microsoft.com/office/officeart/2005/8/layout/hProcess4"/>
    <dgm:cxn modelId="{0191E254-7A8A-41ED-AF06-48BAC5721944}" type="presParOf" srcId="{907B1849-086E-4A0B-A982-E45FB34C4050}" destId="{E59B7C1D-A893-442E-B133-68A4D7B0E009}" srcOrd="4" destOrd="0" presId="urn:microsoft.com/office/officeart/2005/8/layout/hProcess4"/>
    <dgm:cxn modelId="{66AA882B-988A-4DD9-8139-11E286EA69DC}" type="presParOf" srcId="{BFEE0098-8981-4A75-95CD-35B66B14D5B6}" destId="{D7994581-8114-49EA-B940-C211CD0D656A}" srcOrd="3" destOrd="0" presId="urn:microsoft.com/office/officeart/2005/8/layout/hProcess4"/>
    <dgm:cxn modelId="{27700EF0-F363-4ECA-8BE3-28E8BEE9B82E}" type="presParOf" srcId="{BFEE0098-8981-4A75-95CD-35B66B14D5B6}" destId="{96E6CDA3-C449-4687-AA65-DE562B84ED6B}" srcOrd="4" destOrd="0" presId="urn:microsoft.com/office/officeart/2005/8/layout/hProcess4"/>
    <dgm:cxn modelId="{70B29D4E-94CA-4B4B-997D-2AC929908113}" type="presParOf" srcId="{96E6CDA3-C449-4687-AA65-DE562B84ED6B}" destId="{CE809A4C-2C94-4FA4-986C-B468F90DB89D}" srcOrd="0" destOrd="0" presId="urn:microsoft.com/office/officeart/2005/8/layout/hProcess4"/>
    <dgm:cxn modelId="{5E0847A4-58E7-441A-B489-657C8D9BBCFA}" type="presParOf" srcId="{96E6CDA3-C449-4687-AA65-DE562B84ED6B}" destId="{BB5B9811-853B-4A50-96AD-A276DBB5C0C9}" srcOrd="1" destOrd="0" presId="urn:microsoft.com/office/officeart/2005/8/layout/hProcess4"/>
    <dgm:cxn modelId="{87662619-8C9D-45DA-9D68-70A5768D5722}" type="presParOf" srcId="{96E6CDA3-C449-4687-AA65-DE562B84ED6B}" destId="{84B561C6-5E7E-4F28-AD40-41A4E77B65E8}" srcOrd="2" destOrd="0" presId="urn:microsoft.com/office/officeart/2005/8/layout/hProcess4"/>
    <dgm:cxn modelId="{8BB02F3E-0AED-4EFE-A0DA-1BF03E217C80}" type="presParOf" srcId="{96E6CDA3-C449-4687-AA65-DE562B84ED6B}" destId="{9769D353-8DC0-43A9-8777-F9C53B805EB0}" srcOrd="3" destOrd="0" presId="urn:microsoft.com/office/officeart/2005/8/layout/hProcess4"/>
    <dgm:cxn modelId="{E92E9DC4-E6F3-45E6-A82F-DC362E4E03F7}" type="presParOf" srcId="{96E6CDA3-C449-4687-AA65-DE562B84ED6B}" destId="{60C54569-B620-4307-88FD-E33BCA57ABE5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22359C-15E0-4A5F-86F8-937FEB0300B1}">
      <dsp:nvSpPr>
        <dsp:cNvPr id="0" name=""/>
        <dsp:cNvSpPr/>
      </dsp:nvSpPr>
      <dsp:spPr>
        <a:xfrm>
          <a:off x="3905" y="1439738"/>
          <a:ext cx="3000955" cy="24751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Strate User Acceptance Testing       (01/08 – 13/09)</a:t>
          </a:r>
          <a:endParaRPr lang="en-ZA" sz="2800" kern="1200" dirty="0"/>
        </a:p>
      </dsp:txBody>
      <dsp:txXfrm>
        <a:off x="60865" y="1496698"/>
        <a:ext cx="2887035" cy="1830848"/>
      </dsp:txXfrm>
    </dsp:sp>
    <dsp:sp modelId="{50C55634-1843-4741-9A29-A1EDD08C1620}">
      <dsp:nvSpPr>
        <dsp:cNvPr id="0" name=""/>
        <dsp:cNvSpPr/>
      </dsp:nvSpPr>
      <dsp:spPr>
        <a:xfrm>
          <a:off x="1683021" y="1980774"/>
          <a:ext cx="3348453" cy="3348453"/>
        </a:xfrm>
        <a:prstGeom prst="leftCircularArrow">
          <a:avLst>
            <a:gd name="adj1" fmla="val 3270"/>
            <a:gd name="adj2" fmla="val 403503"/>
            <a:gd name="adj3" fmla="val 2179014"/>
            <a:gd name="adj4" fmla="val 9024489"/>
            <a:gd name="adj5" fmla="val 3815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6CF7D9-7A63-4BBA-8FFD-9C1CB53730C3}">
      <dsp:nvSpPr>
        <dsp:cNvPr id="0" name=""/>
        <dsp:cNvSpPr/>
      </dsp:nvSpPr>
      <dsp:spPr>
        <a:xfrm>
          <a:off x="670784" y="3384507"/>
          <a:ext cx="2667515" cy="106078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105" tIns="52070" rIns="78105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August</a:t>
          </a:r>
        </a:p>
      </dsp:txBody>
      <dsp:txXfrm>
        <a:off x="701853" y="3415576"/>
        <a:ext cx="2605377" cy="998645"/>
      </dsp:txXfrm>
    </dsp:sp>
    <dsp:sp modelId="{32147FF9-501A-4C20-87CD-146AA4E6D7EC}">
      <dsp:nvSpPr>
        <dsp:cNvPr id="0" name=""/>
        <dsp:cNvSpPr/>
      </dsp:nvSpPr>
      <dsp:spPr>
        <a:xfrm>
          <a:off x="3859683" y="1439738"/>
          <a:ext cx="3000955" cy="24751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Market Testing (16/09 -09/11)</a:t>
          </a:r>
          <a:endParaRPr lang="en-ZA" sz="2800" kern="1200" dirty="0"/>
        </a:p>
      </dsp:txBody>
      <dsp:txXfrm>
        <a:off x="3916643" y="2027090"/>
        <a:ext cx="2887035" cy="1830848"/>
      </dsp:txXfrm>
    </dsp:sp>
    <dsp:sp modelId="{D7994581-8114-49EA-B940-C211CD0D656A}">
      <dsp:nvSpPr>
        <dsp:cNvPr id="0" name=""/>
        <dsp:cNvSpPr/>
      </dsp:nvSpPr>
      <dsp:spPr>
        <a:xfrm>
          <a:off x="5513791" y="-64182"/>
          <a:ext cx="3731908" cy="3731908"/>
        </a:xfrm>
        <a:prstGeom prst="circularArrow">
          <a:avLst>
            <a:gd name="adj1" fmla="val 2934"/>
            <a:gd name="adj2" fmla="val 359186"/>
            <a:gd name="adj3" fmla="val 19465303"/>
            <a:gd name="adj4" fmla="val 12575511"/>
            <a:gd name="adj5" fmla="val 3423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CD5B07-373C-4E17-81EC-75582BE7C4DF}">
      <dsp:nvSpPr>
        <dsp:cNvPr id="0" name=""/>
        <dsp:cNvSpPr/>
      </dsp:nvSpPr>
      <dsp:spPr>
        <a:xfrm>
          <a:off x="4526562" y="909347"/>
          <a:ext cx="2667515" cy="1060783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105" tIns="52070" rIns="78105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September </a:t>
          </a:r>
          <a:endParaRPr lang="en-ZA" sz="4100" kern="1200" dirty="0"/>
        </a:p>
      </dsp:txBody>
      <dsp:txXfrm>
        <a:off x="4557631" y="940416"/>
        <a:ext cx="2605377" cy="998645"/>
      </dsp:txXfrm>
    </dsp:sp>
    <dsp:sp modelId="{BB5B9811-853B-4A50-96AD-A276DBB5C0C9}">
      <dsp:nvSpPr>
        <dsp:cNvPr id="0" name=""/>
        <dsp:cNvSpPr/>
      </dsp:nvSpPr>
      <dsp:spPr>
        <a:xfrm>
          <a:off x="7715461" y="1439738"/>
          <a:ext cx="3000955" cy="24751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Product Go-Live (18/11)</a:t>
          </a:r>
          <a:endParaRPr lang="en-ZA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Client On-Boarding  </a:t>
          </a:r>
          <a:endParaRPr lang="en-ZA" sz="2800" kern="1200" dirty="0"/>
        </a:p>
      </dsp:txBody>
      <dsp:txXfrm>
        <a:off x="7772421" y="1496698"/>
        <a:ext cx="2887035" cy="1830848"/>
      </dsp:txXfrm>
    </dsp:sp>
    <dsp:sp modelId="{9769D353-8DC0-43A9-8777-F9C53B805EB0}">
      <dsp:nvSpPr>
        <dsp:cNvPr id="0" name=""/>
        <dsp:cNvSpPr/>
      </dsp:nvSpPr>
      <dsp:spPr>
        <a:xfrm>
          <a:off x="8382340" y="3384507"/>
          <a:ext cx="2667515" cy="1060783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105" tIns="52070" rIns="78105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November</a:t>
          </a:r>
          <a:endParaRPr lang="en-ZA" sz="4100" kern="1200" dirty="0"/>
        </a:p>
      </dsp:txBody>
      <dsp:txXfrm>
        <a:off x="8413409" y="3415576"/>
        <a:ext cx="2605377" cy="9986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9BD2A0-BDFB-4E21-8719-74E9D9D671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E0D668-EBC8-4E68-996C-0685CBFD430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652A190B-AF03-4970-975B-A8E0A9EEB020}" type="datetimeFigureOut">
              <a:rPr lang="en-ZA"/>
              <a:pPr>
                <a:defRPr/>
              </a:pPr>
              <a:t>25/08/2019</a:t>
            </a:fld>
            <a:endParaRPr lang="en-ZA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BB0EC35-E7B7-41AB-8A35-902C9A31B2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ZA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56F7AA8-8E04-4668-BA4D-4F40244721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ZA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F9E9DE-2177-42D2-89F6-B9CA06CC2BE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80AD2-2F4D-43AA-A60B-D1272F15DC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32F9AA9-645A-4D28-A52F-0186290BB556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37CFB0-1B8E-4CDF-AE58-EF52CD006C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" y="0"/>
            <a:ext cx="1219185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70340B-6BE0-4523-83A4-F00666D45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5938" y="1225118"/>
            <a:ext cx="4523750" cy="1216242"/>
          </a:xfrm>
        </p:spPr>
        <p:txBody>
          <a:bodyPr anchor="t"/>
          <a:lstStyle>
            <a:lvl1pPr algn="r">
              <a:defRPr lang="en-ZA" sz="3600" kern="1200" cap="all" baseline="0" dirty="0">
                <a:solidFill>
                  <a:schemeClr val="bg1"/>
                </a:solidFill>
                <a:latin typeface="Source Sans Pro SemiBold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215DBF-DA0D-4828-9BC2-01EAE8EB4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5937" y="2556769"/>
            <a:ext cx="4523750" cy="443883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7242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D73E4-D368-4C8A-9BE8-AE4CE5A32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513FF-D8E2-4A22-BCF8-7C4663457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971FF4-3A36-46C3-A655-9BAB1BEF15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12FDA2-A232-48A6-A11E-52493BB000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3F3297-952C-4026-8205-BC7360A5F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BB49DB7-EC47-40B8-9F8F-12EC6CBE8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7A810-85A8-4FF0-91A0-B89FBF44479D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20964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FA09A-BAED-4CA8-9933-9C6F5277D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CB3374-C1F2-4C48-9F0F-B8841CD5EE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ZA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D9A43-9979-4DC9-9109-C14317702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094D2E-EFBD-4929-B74E-C1415C642A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4B3925-BC2F-4E80-971E-6D28D1AC8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D031527-F826-46D8-84B2-187316A6F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3124F-B3B1-46BC-A243-61A2DFA3C40C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31286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53613-19F3-430B-9A41-24D82663B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36437D-339E-4E12-B61D-18CC156FCE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11510-681D-462A-B313-307555357A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31102-17F9-4EA1-A195-B981C8BA5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08C64-6B0E-45D5-818C-8A9D90D4F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F97B3-632A-4238-BBD2-54FBBAD47312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07365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104667-2FC8-4D17-BA26-96F296A219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E30F82-66DA-41E6-AB34-93CD054B2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12BE5-7EC9-46FD-B665-C9356C4EF0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154CA-DF28-4314-A394-1647A0D1B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82B16-B876-4CED-AAB5-66ECFEE3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44C4C-5D29-4B03-ACD2-21F400C803E6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28879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F96B-1213-4B95-A1CC-BFA6F38CD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B3007-447B-476F-9E73-E1C75D6B2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D000DB9-1EB0-47DC-ADCB-39A3C85879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8CF16-7524-43A1-B231-A84F5103DED4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86954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0DCD18E-EC39-4497-A51D-7AE92B252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800F80-C6DD-4C2B-9301-96442840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429000"/>
            <a:ext cx="10515600" cy="2036372"/>
          </a:xfrm>
        </p:spPr>
        <p:txBody>
          <a:bodyPr anchor="b"/>
          <a:lstStyle>
            <a:lvl1pPr algn="r">
              <a:defRPr sz="6000" cap="all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AC31D-D83B-48D3-AEEE-96C3C532E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465372"/>
            <a:ext cx="10515600" cy="624278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6427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C3B78FBB-6067-4A17-96F6-DFB660601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12160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800F80-C6DD-4C2B-9301-96442840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797" y="1830286"/>
            <a:ext cx="10515600" cy="930612"/>
          </a:xfrm>
        </p:spPr>
        <p:txBody>
          <a:bodyPr anchor="b"/>
          <a:lstStyle>
            <a:lvl1pPr algn="l">
              <a:defRPr sz="4000" cap="all" baseline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AC31D-D83B-48D3-AEEE-96C3C532E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5797" y="2760898"/>
            <a:ext cx="10515600" cy="86130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9817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3A0CC-1755-4EAE-B942-4A0C171C0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A16D4-FD93-4E2E-857E-5FF7E80D88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279" y="822383"/>
            <a:ext cx="5841521" cy="5354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77682-3ADB-4A90-94AF-F105E6801F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0" y="822383"/>
            <a:ext cx="5942162" cy="5354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AE8264C-5B11-4B1D-BDFE-9E1F3BC68C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71379-391D-4806-94F7-9FC88B7C1950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5961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3A0CC-1755-4EAE-B942-4A0C171C0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A16D4-FD93-4E2E-857E-5FF7E80D88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279" y="822383"/>
            <a:ext cx="5841521" cy="5354580"/>
          </a:xfrm>
          <a:solidFill>
            <a:schemeClr val="accent1"/>
          </a:solidFill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77682-3ADB-4A90-94AF-F105E6801F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0" y="822383"/>
            <a:ext cx="5942162" cy="5354580"/>
          </a:xfrm>
          <a:solidFill>
            <a:schemeClr val="accent1"/>
          </a:solidFill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AE8264C-5B11-4B1D-BDFE-9E1F3BC68C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71379-391D-4806-94F7-9FC88B7C1950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92778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9ED23-C539-4CA4-A9A4-62D02E75F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0C0B7-F23F-4F09-9C24-422D459E7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CA5B1-40CC-4058-B721-C325DB4A6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1D57D5-360E-45B1-AB57-8D97D90F67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5B808F-1C21-4F17-8D24-6DDF64745F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A67199-E22E-4507-904C-B21548F325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A8869-41E1-4092-B294-1110CE7FBE4F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13904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DBD4F-BA6B-4F73-9821-B29318F4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4EF4214-27AB-4467-A779-5A6BB02C96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A6CD6-589D-4BB0-ABD6-1D85ABED9016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84700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0939B41-82F2-4C6C-9B6E-AB1B7625F3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2BA76-E8E0-4B24-8C50-789E7C287FD2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06534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>
            <a:extLst>
              <a:ext uri="{FF2B5EF4-FFF2-40B4-BE49-F238E27FC236}">
                <a16:creationId xmlns:a16="http://schemas.microsoft.com/office/drawing/2014/main" id="{2215034C-C579-43CA-879D-9E4614956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58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8B45A1F3-5BAE-4B78-B669-1EA3CD02F6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7800" y="117475"/>
            <a:ext cx="114681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ZA" altLang="en-US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F30E170E-E111-469E-A144-3653101EC1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92138" y="822325"/>
            <a:ext cx="11053762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ZA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460EF-1E1C-4B2D-9DE6-149CE36C2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0663" y="6413500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1320BF-EC33-495C-A314-80F2D1BD7557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2" r:id="rId2"/>
    <p:sldLayoutId id="2147483708" r:id="rId3"/>
    <p:sldLayoutId id="2147483709" r:id="rId4"/>
    <p:sldLayoutId id="2147483703" r:id="rId5"/>
    <p:sldLayoutId id="2147483714" r:id="rId6"/>
    <p:sldLayoutId id="2147483704" r:id="rId7"/>
    <p:sldLayoutId id="2147483705" r:id="rId8"/>
    <p:sldLayoutId id="2147483706" r:id="rId9"/>
    <p:sldLayoutId id="2147483710" r:id="rId10"/>
    <p:sldLayoutId id="2147483711" r:id="rId11"/>
    <p:sldLayoutId id="2147483712" r:id="rId12"/>
    <p:sldLayoutId id="2147483713" r:id="rId1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Source Sans Pro" panose="020B0503030403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Source Sans Pro" panose="020B0503030403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Source Sans Pro" panose="020B0503030403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Source Sans Pro" panose="020B0503030403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urce Sans Pro" panose="020B0503030403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urce Sans Pro" panose="020B0503030403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urce Sans Pro" panose="020B0503030403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ource Sans Pro" panose="020B0503030403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SzPct val="80000"/>
        <a:buFontTx/>
        <a:buBlip>
          <a:blip r:embed="rId16"/>
        </a:buBlip>
        <a:defRPr sz="2800" kern="1200">
          <a:solidFill>
            <a:srgbClr val="000000"/>
          </a:solidFill>
          <a:latin typeface="Source Sans Pro Light" panose="020B0403030403020204" pitchFamily="34" charset="0"/>
          <a:ea typeface="Source Sans Pro Light" panose="020B0403030403020204" pitchFamily="34" charset="0"/>
          <a:cs typeface="Source Sans Pro Light" panose="020B0403030403020204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400" kern="1200">
          <a:solidFill>
            <a:srgbClr val="000000"/>
          </a:solidFill>
          <a:latin typeface="Source Sans Pro Light" panose="020B0403030403020204" pitchFamily="34" charset="0"/>
          <a:ea typeface="Source Sans Pro Light" panose="020B0403030403020204" pitchFamily="34" charset="0"/>
          <a:cs typeface="Source Sans Pro Light" panose="020B0403030403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000" kern="1200">
          <a:solidFill>
            <a:srgbClr val="000000"/>
          </a:solidFill>
          <a:latin typeface="Source Sans Pro Light" panose="020B0403030403020204" pitchFamily="34" charset="0"/>
          <a:ea typeface="Source Sans Pro Light" panose="020B0403030403020204" pitchFamily="34" charset="0"/>
          <a:cs typeface="Source Sans Pro Light" panose="020B0403030403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SzPct val="80000"/>
        <a:buFont typeface="Wingdings" panose="05000000000000000000" pitchFamily="2" charset="2"/>
        <a:buChar char="§"/>
        <a:defRPr kern="1200">
          <a:solidFill>
            <a:srgbClr val="000000"/>
          </a:solidFill>
          <a:latin typeface="Source Sans Pro Light" panose="020B0403030403020204" pitchFamily="34" charset="0"/>
          <a:ea typeface="Source Sans Pro Light" panose="020B0403030403020204" pitchFamily="34" charset="0"/>
          <a:cs typeface="Source Sans Pro Light" panose="020B0403030403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SzPct val="80000"/>
        <a:buFont typeface="Wingdings" panose="05000000000000000000" pitchFamily="2" charset="2"/>
        <a:buChar char="§"/>
        <a:defRPr kern="1200">
          <a:solidFill>
            <a:srgbClr val="000000"/>
          </a:solidFill>
          <a:latin typeface="Source Sans Pro Light" panose="020B0403030403020204" pitchFamily="34" charset="0"/>
          <a:ea typeface="Source Sans Pro Light" panose="020B0403030403020204" pitchFamily="34" charset="0"/>
          <a:cs typeface="Source Sans Pro Light" panose="020B0403030403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e-votingteam@strate.co.za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picture containing ground, outdoor, tree, track&#10;&#10;Description automatically generated">
            <a:extLst>
              <a:ext uri="{FF2B5EF4-FFF2-40B4-BE49-F238E27FC236}">
                <a16:creationId xmlns:a16="http://schemas.microsoft.com/office/drawing/2014/main" id="{A10BB662-457F-42F8-9AC2-084E5F335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9" b="3409"/>
          <a:stretch/>
        </p:blipFill>
        <p:spPr>
          <a:xfrm>
            <a:off x="5680" y="568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CDEF3-210B-4483-B64A-F29872670B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71EFBE-050D-48BC-BA78-F0FC2E716DFE}" type="slidenum">
              <a:rPr lang="en-ZA" smtClean="0"/>
              <a:pPr>
                <a:defRPr/>
              </a:pPr>
              <a:t>1</a:t>
            </a:fld>
            <a:endParaRPr lang="en-Z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1D3EF8-5DB4-4F1C-8E1F-EDEA9AC07D93}"/>
              </a:ext>
            </a:extLst>
          </p:cNvPr>
          <p:cNvSpPr/>
          <p:nvPr/>
        </p:nvSpPr>
        <p:spPr>
          <a:xfrm>
            <a:off x="524256" y="1018032"/>
            <a:ext cx="5376672" cy="4974336"/>
          </a:xfrm>
          <a:prstGeom prst="rect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C64BCD-9873-4B4C-A236-4BBA9674F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92" y="1684648"/>
            <a:ext cx="4797968" cy="1463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B65ED3-E6A7-4ACA-B7BA-9EADED6E25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762D89"/>
              </a:clrFrom>
              <a:clrTo>
                <a:srgbClr val="762D8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108" y="4992624"/>
            <a:ext cx="2965427" cy="20970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0F7199-B883-46D1-99AF-29C72A4C3D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992" y="2813339"/>
            <a:ext cx="4615072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DB0F6C-9935-45F7-994F-19EFC1D9AB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6870191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building&#10;&#10;Description automatically generated">
            <a:extLst>
              <a:ext uri="{FF2B5EF4-FFF2-40B4-BE49-F238E27FC236}">
                <a16:creationId xmlns:a16="http://schemas.microsoft.com/office/drawing/2014/main" id="{7940C266-1144-4586-8A08-B721BDA940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5F6EFB-0B94-43AE-A2C2-54331B32B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Benefits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219677-1A03-4638-8EB6-0CF959177E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10578814" y="6413500"/>
            <a:ext cx="463550" cy="365125"/>
          </a:xfrm>
        </p:spPr>
        <p:txBody>
          <a:bodyPr/>
          <a:lstStyle/>
          <a:p>
            <a:pPr>
              <a:defRPr/>
            </a:pPr>
            <a:fld id="{E48A6CD6-589D-4BB0-ABD6-1D85ABED9016}" type="slidenum">
              <a:rPr lang="en-ZA" sz="1600" smtClean="0"/>
              <a:pPr>
                <a:defRPr/>
              </a:pPr>
              <a:t>10</a:t>
            </a:fld>
            <a:endParaRPr lang="en-ZA" sz="1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5E363A-CAA3-4DA9-89A7-EB42D9E871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62D89"/>
              </a:clrFrom>
              <a:clrTo>
                <a:srgbClr val="762D8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108" y="4992624"/>
            <a:ext cx="2965427" cy="2097023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1DDA3B48-0D56-428C-A54C-DEB48262F9AB}"/>
              </a:ext>
            </a:extLst>
          </p:cNvPr>
          <p:cNvSpPr/>
          <p:nvPr/>
        </p:nvSpPr>
        <p:spPr>
          <a:xfrm>
            <a:off x="-10578814" y="5555400"/>
            <a:ext cx="10072046" cy="704850"/>
          </a:xfrm>
          <a:prstGeom prst="homePlate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                                                                                                                      Risk reduction</a:t>
            </a:r>
            <a:endParaRPr lang="en-ZA" sz="2400" dirty="0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25AD8FDB-B860-472B-821D-2BB2046BEC84}"/>
              </a:ext>
            </a:extLst>
          </p:cNvPr>
          <p:cNvSpPr/>
          <p:nvPr/>
        </p:nvSpPr>
        <p:spPr>
          <a:xfrm>
            <a:off x="-10578814" y="4697301"/>
            <a:ext cx="10072046" cy="704850"/>
          </a:xfrm>
          <a:prstGeom prst="homePlate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                                                                                                Uses data from source</a:t>
            </a:r>
            <a:endParaRPr lang="en-ZA" sz="2400" dirty="0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84ACC0D0-E26F-4416-97F4-3D16313DEEA1}"/>
              </a:ext>
            </a:extLst>
          </p:cNvPr>
          <p:cNvSpPr/>
          <p:nvPr/>
        </p:nvSpPr>
        <p:spPr>
          <a:xfrm>
            <a:off x="-10578814" y="3839202"/>
            <a:ext cx="10072046" cy="704850"/>
          </a:xfrm>
          <a:prstGeom prst="homePlate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                                                                         Comprehensive reporting (CRISA)</a:t>
            </a:r>
            <a:endParaRPr lang="en-ZA" sz="2400" dirty="0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B22B8EF7-F309-4FD3-BAE6-7905B44C79A3}"/>
              </a:ext>
            </a:extLst>
          </p:cNvPr>
          <p:cNvSpPr/>
          <p:nvPr/>
        </p:nvSpPr>
        <p:spPr>
          <a:xfrm>
            <a:off x="-10578814" y="2981103"/>
            <a:ext cx="10072046" cy="704850"/>
          </a:xfrm>
          <a:prstGeom prst="homePlate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                                                   Corporate governance best practices</a:t>
            </a:r>
            <a:endParaRPr lang="en-ZA" sz="2400" dirty="0"/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BD07099C-7E50-4E94-9066-CF94418F2D5D}"/>
              </a:ext>
            </a:extLst>
          </p:cNvPr>
          <p:cNvSpPr/>
          <p:nvPr/>
        </p:nvSpPr>
        <p:spPr>
          <a:xfrm>
            <a:off x="-10578814" y="2123004"/>
            <a:ext cx="10072046" cy="704850"/>
          </a:xfrm>
          <a:prstGeom prst="homePlate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                              Overcome regulatory and timeline burdens</a:t>
            </a:r>
            <a:endParaRPr lang="en-ZA" sz="2400" dirty="0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0F05B253-E764-4A6A-927A-F3686D7BED47}"/>
              </a:ext>
            </a:extLst>
          </p:cNvPr>
          <p:cNvSpPr/>
          <p:nvPr/>
        </p:nvSpPr>
        <p:spPr>
          <a:xfrm>
            <a:off x="-10578814" y="1264905"/>
            <a:ext cx="10072046" cy="704850"/>
          </a:xfrm>
          <a:prstGeom prst="homePlate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        Single, user friendly, interface for multi-banked entities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94678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building&#10;&#10;Description automatically generated">
            <a:extLst>
              <a:ext uri="{FF2B5EF4-FFF2-40B4-BE49-F238E27FC236}">
                <a16:creationId xmlns:a16="http://schemas.microsoft.com/office/drawing/2014/main" id="{7940C266-1144-4586-8A08-B721BDA940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5F6EFB-0B94-43AE-A2C2-54331B32B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Benefits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219677-1A03-4638-8EB6-0CF959177E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8A6CD6-589D-4BB0-ABD6-1D85ABED9016}" type="slidenum">
              <a:rPr lang="en-ZA" sz="1600" smtClean="0"/>
              <a:pPr>
                <a:defRPr/>
              </a:pPr>
              <a:t>11</a:t>
            </a:fld>
            <a:endParaRPr lang="en-ZA" sz="1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5E363A-CAA3-4DA9-89A7-EB42D9E871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762D89"/>
              </a:clrFrom>
              <a:clrTo>
                <a:srgbClr val="762D8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108" y="4992624"/>
            <a:ext cx="2965427" cy="2097023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1DDA3B48-0D56-428C-A54C-DEB48262F9AB}"/>
              </a:ext>
            </a:extLst>
          </p:cNvPr>
          <p:cNvSpPr/>
          <p:nvPr/>
        </p:nvSpPr>
        <p:spPr>
          <a:xfrm>
            <a:off x="-7137779" y="5555400"/>
            <a:ext cx="10072046" cy="704850"/>
          </a:xfrm>
          <a:prstGeom prst="homePlate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                                                                                                                      Risk reduction</a:t>
            </a:r>
            <a:endParaRPr lang="en-ZA" sz="2400" dirty="0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25AD8FDB-B860-472B-821D-2BB2046BEC84}"/>
              </a:ext>
            </a:extLst>
          </p:cNvPr>
          <p:cNvSpPr/>
          <p:nvPr/>
        </p:nvSpPr>
        <p:spPr>
          <a:xfrm>
            <a:off x="-5846720" y="4697301"/>
            <a:ext cx="10072046" cy="704850"/>
          </a:xfrm>
          <a:prstGeom prst="homePlate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                                                                                                Uses data from source</a:t>
            </a:r>
            <a:endParaRPr lang="en-ZA" sz="2400" dirty="0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84ACC0D0-E26F-4416-97F4-3D16313DEEA1}"/>
              </a:ext>
            </a:extLst>
          </p:cNvPr>
          <p:cNvSpPr/>
          <p:nvPr/>
        </p:nvSpPr>
        <p:spPr>
          <a:xfrm>
            <a:off x="-4452374" y="3839202"/>
            <a:ext cx="10072046" cy="704850"/>
          </a:xfrm>
          <a:prstGeom prst="homePlate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                                                                         Comprehensive reporting (CRISA)</a:t>
            </a:r>
            <a:endParaRPr lang="en-ZA" sz="2400" dirty="0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B22B8EF7-F309-4FD3-BAE6-7905B44C79A3}"/>
              </a:ext>
            </a:extLst>
          </p:cNvPr>
          <p:cNvSpPr/>
          <p:nvPr/>
        </p:nvSpPr>
        <p:spPr>
          <a:xfrm>
            <a:off x="-3114897" y="2981103"/>
            <a:ext cx="10072046" cy="704850"/>
          </a:xfrm>
          <a:prstGeom prst="homePlate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                                                   Corporate governance best practices</a:t>
            </a:r>
            <a:endParaRPr lang="en-ZA" sz="2400" dirty="0"/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BD07099C-7E50-4E94-9066-CF94418F2D5D}"/>
              </a:ext>
            </a:extLst>
          </p:cNvPr>
          <p:cNvSpPr/>
          <p:nvPr/>
        </p:nvSpPr>
        <p:spPr>
          <a:xfrm>
            <a:off x="-1818358" y="2123004"/>
            <a:ext cx="10072046" cy="704850"/>
          </a:xfrm>
          <a:prstGeom prst="homePlate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                              Overcome regulatory and timeline burdens</a:t>
            </a:r>
            <a:endParaRPr lang="en-ZA" sz="2400" dirty="0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0F05B253-E764-4A6A-927A-F3686D7BED47}"/>
              </a:ext>
            </a:extLst>
          </p:cNvPr>
          <p:cNvSpPr/>
          <p:nvPr/>
        </p:nvSpPr>
        <p:spPr>
          <a:xfrm>
            <a:off x="-483151" y="1264905"/>
            <a:ext cx="10072046" cy="704850"/>
          </a:xfrm>
          <a:prstGeom prst="homePlate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        Single, user friendly, interface for multi-banked entities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2178730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212121"/>
                </a:solidFill>
              </a:rPr>
              <a:t>e-Vot</a:t>
            </a:r>
            <a:r>
              <a:rPr lang="en-GB" dirty="0"/>
              <a:t>ing platform process 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52673" y="599712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/>
              <a:t> </a:t>
            </a:r>
            <a:fld id="{5789DC12-91F6-4C94-A1C8-FAEC939096A2}" type="slidenum">
              <a:rPr lang="en-ZA" smtClean="0">
                <a:solidFill>
                  <a:schemeClr val="bg1"/>
                </a:solidFill>
              </a:rPr>
              <a:pPr/>
              <a:t>12</a:t>
            </a:fld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4015" y="2740691"/>
            <a:ext cx="2990920" cy="26033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741556" y="1237679"/>
            <a:ext cx="8915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get meeting</a:t>
            </a:r>
          </a:p>
          <a:p>
            <a:pPr algn="ctr"/>
            <a:r>
              <a:rPr lang="en-GB" sz="1100" dirty="0"/>
              <a:t>information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981704" y="1024668"/>
            <a:ext cx="562975" cy="681491"/>
            <a:chOff x="274823" y="1023112"/>
            <a:chExt cx="562975" cy="6814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83" y="1023112"/>
              <a:ext cx="421640" cy="42164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74823" y="1427604"/>
              <a:ext cx="5629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Issuer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084299" y="1024668"/>
            <a:ext cx="827683" cy="681491"/>
            <a:chOff x="118594" y="1023112"/>
            <a:chExt cx="827683" cy="68149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83" y="1023112"/>
              <a:ext cx="421640" cy="42164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18594" y="1427604"/>
              <a:ext cx="8276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Exchange</a:t>
              </a:r>
            </a:p>
          </p:txBody>
        </p:sp>
      </p:grpSp>
      <p:cxnSp>
        <p:nvCxnSpPr>
          <p:cNvPr id="13" name="Straight Arrow Connector 12"/>
          <p:cNvCxnSpPr>
            <a:stCxn id="8" idx="3"/>
            <a:endCxn id="11" idx="1"/>
          </p:cNvCxnSpPr>
          <p:nvPr/>
        </p:nvCxnSpPr>
        <p:spPr>
          <a:xfrm>
            <a:off x="2470003" y="1235487"/>
            <a:ext cx="8371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02455" y="1209092"/>
            <a:ext cx="889987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send </a:t>
            </a:r>
          </a:p>
          <a:p>
            <a:pPr algn="ctr"/>
            <a:r>
              <a:rPr lang="en-GB" sz="1100" dirty="0"/>
              <a:t>meeting</a:t>
            </a:r>
          </a:p>
          <a:p>
            <a:pPr algn="ctr"/>
            <a:r>
              <a:rPr lang="en-GB" sz="1100" dirty="0"/>
              <a:t>information</a:t>
            </a:r>
          </a:p>
          <a:p>
            <a:pPr algn="ctr"/>
            <a:r>
              <a:rPr lang="en-GB" sz="1000" dirty="0"/>
              <a:t>***</a:t>
            </a:r>
            <a:endParaRPr lang="en-GB" sz="11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4478411" y="1024668"/>
            <a:ext cx="590723" cy="681491"/>
            <a:chOff x="274823" y="1023112"/>
            <a:chExt cx="517971" cy="68149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83" y="1023112"/>
              <a:ext cx="421640" cy="42164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74823" y="1427604"/>
              <a:ext cx="5179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Strate</a:t>
              </a:r>
            </a:p>
          </p:txBody>
        </p:sp>
      </p:grpSp>
      <p:cxnSp>
        <p:nvCxnSpPr>
          <p:cNvPr id="18" name="Straight Arrow Connector 17"/>
          <p:cNvCxnSpPr>
            <a:stCxn id="11" idx="3"/>
            <a:endCxn id="16" idx="1"/>
          </p:cNvCxnSpPr>
          <p:nvPr/>
        </p:nvCxnSpPr>
        <p:spPr>
          <a:xfrm>
            <a:off x="3728827" y="1235487"/>
            <a:ext cx="82560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hlinkClick r:id="rId3" action="ppaction://hlinksldjump"/>
          </p:cNvPr>
          <p:cNvSpPr/>
          <p:nvPr/>
        </p:nvSpPr>
        <p:spPr>
          <a:xfrm>
            <a:off x="4123342" y="951515"/>
            <a:ext cx="237744" cy="237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1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385235" y="1018888"/>
            <a:ext cx="890156" cy="866157"/>
            <a:chOff x="102397" y="1023112"/>
            <a:chExt cx="890156" cy="86615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83" y="1023112"/>
              <a:ext cx="421640" cy="42164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02397" y="1427604"/>
              <a:ext cx="890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e-Voting</a:t>
              </a:r>
            </a:p>
            <a:p>
              <a:pPr algn="ctr"/>
              <a:r>
                <a:rPr lang="en-GB" sz="1200" dirty="0"/>
                <a:t>solution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330895" y="2740692"/>
            <a:ext cx="890156" cy="866157"/>
            <a:chOff x="102397" y="1023112"/>
            <a:chExt cx="890156" cy="86615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83" y="1023112"/>
              <a:ext cx="421640" cy="42164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2397" y="1427604"/>
              <a:ext cx="890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custodian 1</a:t>
              </a:r>
            </a:p>
          </p:txBody>
        </p:sp>
      </p:grpSp>
      <p:cxnSp>
        <p:nvCxnSpPr>
          <p:cNvPr id="26" name="Straight Arrow Connector 25"/>
          <p:cNvCxnSpPr>
            <a:stCxn id="16" idx="3"/>
            <a:endCxn id="21" idx="1"/>
          </p:cNvCxnSpPr>
          <p:nvPr/>
        </p:nvCxnSpPr>
        <p:spPr>
          <a:xfrm flipV="1">
            <a:off x="5035295" y="1229707"/>
            <a:ext cx="1589026" cy="5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951674" y="1208322"/>
            <a:ext cx="15826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account creation, load issuer,  meeting, and register detail</a:t>
            </a:r>
          </a:p>
        </p:txBody>
      </p:sp>
      <p:sp>
        <p:nvSpPr>
          <p:cNvPr id="28" name="Oval 27">
            <a:hlinkClick r:id="" action="ppaction://noaction"/>
          </p:cNvPr>
          <p:cNvSpPr/>
          <p:nvPr/>
        </p:nvSpPr>
        <p:spPr>
          <a:xfrm>
            <a:off x="5675792" y="947060"/>
            <a:ext cx="237744" cy="237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2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976106" y="2740692"/>
            <a:ext cx="890156" cy="866157"/>
            <a:chOff x="102397" y="1023112"/>
            <a:chExt cx="890156" cy="866157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83" y="1023112"/>
              <a:ext cx="421640" cy="42164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02397" y="1427604"/>
              <a:ext cx="890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custodian 2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660270" y="2740692"/>
            <a:ext cx="890156" cy="866157"/>
            <a:chOff x="102397" y="1023112"/>
            <a:chExt cx="890156" cy="866157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83" y="1023112"/>
              <a:ext cx="421640" cy="42164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02397" y="1427604"/>
              <a:ext cx="890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own name client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569981" y="3606849"/>
            <a:ext cx="890156" cy="866157"/>
            <a:chOff x="102397" y="1023112"/>
            <a:chExt cx="890156" cy="86615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83" y="1023112"/>
              <a:ext cx="421640" cy="42164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02397" y="1427604"/>
              <a:ext cx="890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sub custodian 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340594" y="3601950"/>
            <a:ext cx="890156" cy="866157"/>
            <a:chOff x="102397" y="1023112"/>
            <a:chExt cx="890156" cy="866157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83" y="1023112"/>
              <a:ext cx="421640" cy="421640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02397" y="1427604"/>
              <a:ext cx="890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sub custodian 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124903" y="4477905"/>
            <a:ext cx="890156" cy="866157"/>
            <a:chOff x="102397" y="1023112"/>
            <a:chExt cx="890156" cy="866157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83" y="1023112"/>
              <a:ext cx="421640" cy="42164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02397" y="1427604"/>
              <a:ext cx="890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beneficial owner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955288" y="4457045"/>
            <a:ext cx="890156" cy="866157"/>
            <a:chOff x="102397" y="1023112"/>
            <a:chExt cx="890156" cy="866157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83" y="1023112"/>
              <a:ext cx="421640" cy="42164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02397" y="1427604"/>
              <a:ext cx="890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beneficial owner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785672" y="4447247"/>
            <a:ext cx="890156" cy="681491"/>
            <a:chOff x="102397" y="1023112"/>
            <a:chExt cx="890156" cy="681491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83" y="1023112"/>
              <a:ext cx="421640" cy="421640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102397" y="1427604"/>
              <a:ext cx="8901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proxy</a:t>
              </a:r>
            </a:p>
          </p:txBody>
        </p:sp>
      </p:grpSp>
      <p:cxnSp>
        <p:nvCxnSpPr>
          <p:cNvPr id="50" name="Straight Arrow Connector 49"/>
          <p:cNvCxnSpPr>
            <a:stCxn id="27" idx="3"/>
            <a:endCxn id="5" idx="0"/>
          </p:cNvCxnSpPr>
          <p:nvPr/>
        </p:nvCxnSpPr>
        <p:spPr>
          <a:xfrm flipH="1">
            <a:off x="3399476" y="1508405"/>
            <a:ext cx="3134879" cy="1232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hlinkClick r:id="" action="ppaction://noaction"/>
          </p:cNvPr>
          <p:cNvSpPr/>
          <p:nvPr/>
        </p:nvSpPr>
        <p:spPr>
          <a:xfrm>
            <a:off x="2877184" y="2158880"/>
            <a:ext cx="237744" cy="237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078975" y="1979273"/>
            <a:ext cx="130997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distribute voting</a:t>
            </a:r>
          </a:p>
          <a:p>
            <a:pPr algn="ctr"/>
            <a:r>
              <a:rPr lang="en-GB" sz="1100" dirty="0"/>
              <a:t>rights to registered</a:t>
            </a:r>
          </a:p>
          <a:p>
            <a:pPr algn="ctr"/>
            <a:r>
              <a:rPr lang="en-GB" sz="1100" dirty="0"/>
              <a:t>holders</a:t>
            </a:r>
          </a:p>
        </p:txBody>
      </p:sp>
      <p:sp>
        <p:nvSpPr>
          <p:cNvPr id="53" name="U-Turn Arrow 52"/>
          <p:cNvSpPr/>
          <p:nvPr/>
        </p:nvSpPr>
        <p:spPr>
          <a:xfrm rot="5400000">
            <a:off x="4856810" y="3532882"/>
            <a:ext cx="439212" cy="356671"/>
          </a:xfrm>
          <a:prstGeom prst="uturnArrow">
            <a:avLst>
              <a:gd name="adj1" fmla="val 6773"/>
              <a:gd name="adj2" fmla="val 25000"/>
              <a:gd name="adj3" fmla="val 40383"/>
              <a:gd name="adj4" fmla="val 40104"/>
              <a:gd name="adj5" fmla="val 955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4" name="Oval 53">
            <a:hlinkClick r:id="" action="ppaction://noaction"/>
          </p:cNvPr>
          <p:cNvSpPr/>
          <p:nvPr/>
        </p:nvSpPr>
        <p:spPr>
          <a:xfrm>
            <a:off x="4958087" y="3163750"/>
            <a:ext cx="237744" cy="237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4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227114" y="3489777"/>
            <a:ext cx="15648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distribute voting rights </a:t>
            </a:r>
          </a:p>
          <a:p>
            <a:pPr algn="ctr"/>
            <a:r>
              <a:rPr lang="en-GB" sz="1100" dirty="0"/>
              <a:t>to sub-custodians *</a:t>
            </a:r>
          </a:p>
        </p:txBody>
      </p:sp>
      <p:sp>
        <p:nvSpPr>
          <p:cNvPr id="56" name="U-Turn Arrow 55"/>
          <p:cNvSpPr/>
          <p:nvPr/>
        </p:nvSpPr>
        <p:spPr>
          <a:xfrm rot="5400000">
            <a:off x="4856810" y="4425538"/>
            <a:ext cx="439212" cy="356671"/>
          </a:xfrm>
          <a:prstGeom prst="uturnArrow">
            <a:avLst>
              <a:gd name="adj1" fmla="val 6773"/>
              <a:gd name="adj2" fmla="val 25000"/>
              <a:gd name="adj3" fmla="val 40383"/>
              <a:gd name="adj4" fmla="val 40104"/>
              <a:gd name="adj5" fmla="val 955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7" name="Oval 56">
            <a:hlinkClick r:id="" action="ppaction://noaction"/>
          </p:cNvPr>
          <p:cNvSpPr/>
          <p:nvPr/>
        </p:nvSpPr>
        <p:spPr>
          <a:xfrm>
            <a:off x="4958087" y="4056406"/>
            <a:ext cx="237744" cy="237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5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231123" y="4382433"/>
            <a:ext cx="15568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distribute voting rights </a:t>
            </a:r>
          </a:p>
          <a:p>
            <a:pPr algn="ctr"/>
            <a:r>
              <a:rPr lang="en-GB" sz="1100" dirty="0"/>
              <a:t>beneficial owners * / **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55815" y="5627176"/>
            <a:ext cx="11468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*      Optional</a:t>
            </a:r>
          </a:p>
          <a:p>
            <a:r>
              <a:rPr lang="en-GB" sz="1100" dirty="0"/>
              <a:t>**    The solution supports a multi-tiered nominee structure.</a:t>
            </a:r>
          </a:p>
          <a:p>
            <a:r>
              <a:rPr lang="en-GB" sz="1100" dirty="0"/>
              <a:t>***  For JSE listed companies the SENS announcement will be integrated to the the loading of meeting data into the the e-voting solution.  For Issuers who do not send meeting announcements to an exchange, they will be able to directly load meeting information in to the e-voting solution.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436766" y="2754721"/>
            <a:ext cx="2990920" cy="26033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1" name="Group 60"/>
          <p:cNvGrpSpPr/>
          <p:nvPr/>
        </p:nvGrpSpPr>
        <p:grpSpPr>
          <a:xfrm>
            <a:off x="7863646" y="2754722"/>
            <a:ext cx="890156" cy="866157"/>
            <a:chOff x="102397" y="1023112"/>
            <a:chExt cx="890156" cy="866157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83" y="1023112"/>
              <a:ext cx="421640" cy="421640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102397" y="1427604"/>
              <a:ext cx="890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custodian 1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8508857" y="2754722"/>
            <a:ext cx="890156" cy="866157"/>
            <a:chOff x="102397" y="1023112"/>
            <a:chExt cx="890156" cy="866157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83" y="1023112"/>
              <a:ext cx="421640" cy="421640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02397" y="1427604"/>
              <a:ext cx="890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custodian 2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9193021" y="2754722"/>
            <a:ext cx="890156" cy="866157"/>
            <a:chOff x="102397" y="1023112"/>
            <a:chExt cx="890156" cy="866157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83" y="1023112"/>
              <a:ext cx="421640" cy="421640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102397" y="1427604"/>
              <a:ext cx="890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own name client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8102732" y="3620879"/>
            <a:ext cx="890156" cy="866157"/>
            <a:chOff x="102397" y="1023112"/>
            <a:chExt cx="890156" cy="866157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83" y="1023112"/>
              <a:ext cx="421640" cy="421640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102397" y="1427604"/>
              <a:ext cx="890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sub custodian 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8873345" y="3615980"/>
            <a:ext cx="890156" cy="866157"/>
            <a:chOff x="102397" y="1023112"/>
            <a:chExt cx="890156" cy="866157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83" y="1023112"/>
              <a:ext cx="421640" cy="421640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102397" y="1427604"/>
              <a:ext cx="890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sub custodian 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7657654" y="4491935"/>
            <a:ext cx="890156" cy="866157"/>
            <a:chOff x="102397" y="1023112"/>
            <a:chExt cx="890156" cy="866157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83" y="1023112"/>
              <a:ext cx="421640" cy="421640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102397" y="1427604"/>
              <a:ext cx="890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beneficial owner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488039" y="4471075"/>
            <a:ext cx="890156" cy="866157"/>
            <a:chOff x="102397" y="1023112"/>
            <a:chExt cx="890156" cy="866157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83" y="1023112"/>
              <a:ext cx="421640" cy="421640"/>
            </a:xfrm>
            <a:prstGeom prst="rect">
              <a:avLst/>
            </a:prstGeom>
          </p:spPr>
        </p:pic>
        <p:sp>
          <p:nvSpPr>
            <p:cNvPr id="81" name="TextBox 80"/>
            <p:cNvSpPr txBox="1"/>
            <p:nvPr/>
          </p:nvSpPr>
          <p:spPr>
            <a:xfrm>
              <a:off x="102397" y="1427604"/>
              <a:ext cx="890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beneficial owner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9318423" y="4461277"/>
            <a:ext cx="890156" cy="681491"/>
            <a:chOff x="102397" y="1023112"/>
            <a:chExt cx="890156" cy="681491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83" y="1023112"/>
              <a:ext cx="421640" cy="421640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102397" y="1427604"/>
              <a:ext cx="8901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proxy</a:t>
              </a:r>
            </a:p>
          </p:txBody>
        </p:sp>
      </p:grpSp>
      <p:sp>
        <p:nvSpPr>
          <p:cNvPr id="85" name="U-Turn Arrow 84"/>
          <p:cNvSpPr/>
          <p:nvPr/>
        </p:nvSpPr>
        <p:spPr>
          <a:xfrm rot="10800000" flipH="1">
            <a:off x="4710624" y="5337231"/>
            <a:ext cx="3392108" cy="421419"/>
          </a:xfrm>
          <a:prstGeom prst="uturnArrow">
            <a:avLst>
              <a:gd name="adj1" fmla="val 5472"/>
              <a:gd name="adj2" fmla="val 25000"/>
              <a:gd name="adj3" fmla="val 25000"/>
              <a:gd name="adj4" fmla="val 43750"/>
              <a:gd name="adj5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677037" y="5353859"/>
            <a:ext cx="17347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/>
              <a:t>Voting Right Distribution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8684721" y="5353859"/>
            <a:ext cx="5902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/>
              <a:t>Voting</a:t>
            </a:r>
          </a:p>
        </p:txBody>
      </p:sp>
      <p:cxnSp>
        <p:nvCxnSpPr>
          <p:cNvPr id="88" name="Straight Arrow Connector 87"/>
          <p:cNvCxnSpPr>
            <a:stCxn id="62" idx="0"/>
          </p:cNvCxnSpPr>
          <p:nvPr/>
        </p:nvCxnSpPr>
        <p:spPr>
          <a:xfrm flipH="1" flipV="1">
            <a:off x="7064250" y="1424535"/>
            <a:ext cx="1249302" cy="13301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>
            <a:hlinkClick r:id="" action="ppaction://noaction"/>
          </p:cNvPr>
          <p:cNvSpPr/>
          <p:nvPr/>
        </p:nvSpPr>
        <p:spPr>
          <a:xfrm>
            <a:off x="5925506" y="2140070"/>
            <a:ext cx="237744" cy="237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6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066385" y="1960464"/>
            <a:ext cx="164648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custodians and voters,</a:t>
            </a:r>
          </a:p>
          <a:p>
            <a:pPr algn="ctr"/>
            <a:r>
              <a:rPr lang="en-GB" sz="1100" dirty="0"/>
              <a:t>holding voting rights,</a:t>
            </a:r>
          </a:p>
          <a:p>
            <a:pPr algn="ctr"/>
            <a:r>
              <a:rPr lang="en-GB" sz="1100" dirty="0"/>
              <a:t>capture voting </a:t>
            </a:r>
          </a:p>
          <a:p>
            <a:pPr algn="ctr"/>
            <a:r>
              <a:rPr lang="en-GB" sz="1100" dirty="0"/>
              <a:t>instructions before</a:t>
            </a:r>
          </a:p>
          <a:p>
            <a:pPr algn="ctr"/>
            <a:r>
              <a:rPr lang="en-GB" sz="1100" dirty="0"/>
              <a:t>meeting opens *</a:t>
            </a:r>
          </a:p>
        </p:txBody>
      </p:sp>
      <p:sp>
        <p:nvSpPr>
          <p:cNvPr id="91" name="Oval 90">
            <a:hlinkClick r:id="" action="ppaction://noaction"/>
          </p:cNvPr>
          <p:cNvSpPr/>
          <p:nvPr/>
        </p:nvSpPr>
        <p:spPr>
          <a:xfrm>
            <a:off x="8286805" y="2123425"/>
            <a:ext cx="237744" cy="237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7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447609" y="1943819"/>
            <a:ext cx="15199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custodians and voters,</a:t>
            </a:r>
          </a:p>
          <a:p>
            <a:pPr algn="ctr"/>
            <a:r>
              <a:rPr lang="en-GB" sz="1100" dirty="0"/>
              <a:t>holding voting rights,</a:t>
            </a:r>
          </a:p>
          <a:p>
            <a:pPr algn="ctr"/>
            <a:r>
              <a:rPr lang="en-GB" sz="1100" dirty="0"/>
              <a:t>vote directly once</a:t>
            </a:r>
          </a:p>
          <a:p>
            <a:pPr algn="ctr"/>
            <a:r>
              <a:rPr lang="en-GB" sz="1100" dirty="0"/>
              <a:t>the meeting opens *</a:t>
            </a:r>
          </a:p>
        </p:txBody>
      </p:sp>
      <p:cxnSp>
        <p:nvCxnSpPr>
          <p:cNvPr id="93" name="Straight Arrow Connector 92"/>
          <p:cNvCxnSpPr/>
          <p:nvPr/>
        </p:nvCxnSpPr>
        <p:spPr>
          <a:xfrm flipH="1" flipV="1">
            <a:off x="7072910" y="1357667"/>
            <a:ext cx="1601538" cy="1383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/>
          <p:cNvGrpSpPr/>
          <p:nvPr/>
        </p:nvGrpSpPr>
        <p:grpSpPr>
          <a:xfrm>
            <a:off x="9329693" y="1012284"/>
            <a:ext cx="562975" cy="681491"/>
            <a:chOff x="274823" y="1023112"/>
            <a:chExt cx="562975" cy="681491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483" y="1023112"/>
              <a:ext cx="421640" cy="421640"/>
            </a:xfrm>
            <a:prstGeom prst="rect">
              <a:avLst/>
            </a:prstGeom>
          </p:spPr>
        </p:pic>
        <p:sp>
          <p:nvSpPr>
            <p:cNvPr id="96" name="TextBox 95"/>
            <p:cNvSpPr txBox="1"/>
            <p:nvPr/>
          </p:nvSpPr>
          <p:spPr>
            <a:xfrm>
              <a:off x="274823" y="1427604"/>
              <a:ext cx="5629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Issuer</a:t>
              </a:r>
            </a:p>
          </p:txBody>
        </p:sp>
      </p:grpSp>
      <p:cxnSp>
        <p:nvCxnSpPr>
          <p:cNvPr id="97" name="Straight Arrow Connector 96"/>
          <p:cNvCxnSpPr>
            <a:stCxn id="21" idx="3"/>
            <a:endCxn id="95" idx="1"/>
          </p:cNvCxnSpPr>
          <p:nvPr/>
        </p:nvCxnSpPr>
        <p:spPr>
          <a:xfrm flipV="1">
            <a:off x="7045962" y="1223103"/>
            <a:ext cx="2350391" cy="660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7795513" y="1232902"/>
            <a:ext cx="13003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dirty="0"/>
              <a:t>generate meeting</a:t>
            </a:r>
          </a:p>
          <a:p>
            <a:pPr algn="ctr"/>
            <a:r>
              <a:rPr lang="en-GB" sz="1100" dirty="0"/>
              <a:t>results and reports</a:t>
            </a:r>
          </a:p>
        </p:txBody>
      </p:sp>
      <p:sp>
        <p:nvSpPr>
          <p:cNvPr id="99" name="Oval 98">
            <a:hlinkClick r:id="" action="ppaction://noaction"/>
          </p:cNvPr>
          <p:cNvSpPr/>
          <p:nvPr/>
        </p:nvSpPr>
        <p:spPr>
          <a:xfrm>
            <a:off x="8326818" y="931564"/>
            <a:ext cx="237744" cy="237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8</a:t>
            </a:r>
          </a:p>
        </p:txBody>
      </p:sp>
      <p:cxnSp>
        <p:nvCxnSpPr>
          <p:cNvPr id="100" name="Straight Arrow Connector 10"/>
          <p:cNvCxnSpPr/>
          <p:nvPr/>
        </p:nvCxnSpPr>
        <p:spPr>
          <a:xfrm rot="5400000" flipH="1" flipV="1">
            <a:off x="3527023" y="-243172"/>
            <a:ext cx="12700" cy="2535681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Slide Number Placeholder 3">
            <a:extLst>
              <a:ext uri="{FF2B5EF4-FFF2-40B4-BE49-F238E27FC236}">
                <a16:creationId xmlns:a16="http://schemas.microsoft.com/office/drawing/2014/main" id="{1883BDED-DC63-48F3-A949-D7B8A589F5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0663" y="6413500"/>
            <a:ext cx="463550" cy="365125"/>
          </a:xfrm>
        </p:spPr>
        <p:txBody>
          <a:bodyPr/>
          <a:lstStyle/>
          <a:p>
            <a:pPr>
              <a:defRPr/>
            </a:pPr>
            <a:fld id="{3948CF16-7524-43A1-B231-A84F5103DED4}" type="slidenum">
              <a:rPr lang="en-ZA" smtClean="0"/>
              <a:pPr>
                <a:defRPr/>
              </a:pPr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8350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3E7DA-61BB-4D73-9302-D19F3E051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of Naspers (NPN) meeting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97070-22D3-4FD9-9A89-72D66FA630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48CF16-7524-43A1-B231-A84F5103DED4}" type="slidenum">
              <a:rPr lang="en-ZA" smtClean="0"/>
              <a:pPr>
                <a:defRPr/>
              </a:pPr>
              <a:t>13</a:t>
            </a:fld>
            <a:endParaRPr lang="en-Z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2D47D0-343E-4BE7-BBCE-80E3B6EEF95F}"/>
              </a:ext>
            </a:extLst>
          </p:cNvPr>
          <p:cNvSpPr/>
          <p:nvPr/>
        </p:nvSpPr>
        <p:spPr>
          <a:xfrm>
            <a:off x="142608" y="1427168"/>
            <a:ext cx="8249217" cy="596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Naspers</a:t>
            </a:r>
            <a:endParaRPr lang="en-Z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4587F7-0285-4792-9360-F61DF93FB021}"/>
              </a:ext>
            </a:extLst>
          </p:cNvPr>
          <p:cNvSpPr/>
          <p:nvPr/>
        </p:nvSpPr>
        <p:spPr>
          <a:xfrm>
            <a:off x="698249" y="2681293"/>
            <a:ext cx="2062548" cy="596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CSDP 1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594CC6-86A1-41F0-812A-C9D0073114E8}"/>
              </a:ext>
            </a:extLst>
          </p:cNvPr>
          <p:cNvSpPr/>
          <p:nvPr/>
        </p:nvSpPr>
        <p:spPr>
          <a:xfrm>
            <a:off x="3373173" y="2681293"/>
            <a:ext cx="2062164" cy="596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CSDP 2 (Sahil distribute)</a:t>
            </a:r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D60AD7-DC1F-4787-854B-527F2E9AAA5B}"/>
              </a:ext>
            </a:extLst>
          </p:cNvPr>
          <p:cNvSpPr/>
          <p:nvPr/>
        </p:nvSpPr>
        <p:spPr>
          <a:xfrm>
            <a:off x="5954455" y="2690818"/>
            <a:ext cx="1752597" cy="596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Beneficiary (Nita Vote)</a:t>
            </a:r>
            <a:endParaRPr lang="en-Z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7BF462-CBA3-4814-851B-ECE9521A953F}"/>
              </a:ext>
            </a:extLst>
          </p:cNvPr>
          <p:cNvSpPr/>
          <p:nvPr/>
        </p:nvSpPr>
        <p:spPr>
          <a:xfrm>
            <a:off x="2048263" y="3992568"/>
            <a:ext cx="2134417" cy="596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Asset Manager 1</a:t>
            </a:r>
            <a:endParaRPr lang="en-ZA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909B8E7-877B-4430-996F-7D766605E36C}"/>
              </a:ext>
            </a:extLst>
          </p:cNvPr>
          <p:cNvCxnSpPr/>
          <p:nvPr/>
        </p:nvCxnSpPr>
        <p:spPr>
          <a:xfrm>
            <a:off x="845872" y="2024068"/>
            <a:ext cx="0" cy="622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C0C0F29-2210-43F1-95B3-6FC88D1B4B9D}"/>
              </a:ext>
            </a:extLst>
          </p:cNvPr>
          <p:cNvCxnSpPr/>
          <p:nvPr/>
        </p:nvCxnSpPr>
        <p:spPr>
          <a:xfrm>
            <a:off x="4404255" y="2024068"/>
            <a:ext cx="0" cy="622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3DA86D-FE65-4601-9F79-CFA244894E95}"/>
              </a:ext>
            </a:extLst>
          </p:cNvPr>
          <p:cNvCxnSpPr>
            <a:cxnSpLocks/>
          </p:cNvCxnSpPr>
          <p:nvPr/>
        </p:nvCxnSpPr>
        <p:spPr>
          <a:xfrm>
            <a:off x="1660260" y="3275018"/>
            <a:ext cx="800408" cy="717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C2F034C-D6E1-47C1-BC29-DDC16D7FA62D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3677431" y="3278193"/>
            <a:ext cx="726824" cy="688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426F9D-6EC1-4BBF-AD82-0C8F5F5975E2}"/>
              </a:ext>
            </a:extLst>
          </p:cNvPr>
          <p:cNvCxnSpPr>
            <a:cxnSpLocks/>
          </p:cNvCxnSpPr>
          <p:nvPr/>
        </p:nvCxnSpPr>
        <p:spPr>
          <a:xfrm>
            <a:off x="6842654" y="2036768"/>
            <a:ext cx="0" cy="631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6978076-2424-4D77-B3B9-4F0F7FA0BE18}"/>
              </a:ext>
            </a:extLst>
          </p:cNvPr>
          <p:cNvCxnSpPr/>
          <p:nvPr/>
        </p:nvCxnSpPr>
        <p:spPr>
          <a:xfrm>
            <a:off x="2592122" y="2046293"/>
            <a:ext cx="0" cy="622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7962193-59F9-4053-93F1-759A108A72FE}"/>
              </a:ext>
            </a:extLst>
          </p:cNvPr>
          <p:cNvSpPr txBox="1"/>
          <p:nvPr/>
        </p:nvSpPr>
        <p:spPr>
          <a:xfrm>
            <a:off x="4562978" y="3904172"/>
            <a:ext cx="75085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Initial distribution to CSDPs and to an own name client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CSDP1 distribute and vote via CSV upload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CSDP2 distribute via CSV when prompted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Single Portfolio view for Asset Manager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Asset manager manual distribution (letter of rep)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Client vote and revote via GUI</a:t>
            </a:r>
            <a:endParaRPr lang="en-ZA" sz="24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AE0174D-24CE-4A20-812E-B3E7E72AFAD1}"/>
              </a:ext>
            </a:extLst>
          </p:cNvPr>
          <p:cNvSpPr/>
          <p:nvPr/>
        </p:nvSpPr>
        <p:spPr>
          <a:xfrm>
            <a:off x="2250150" y="5268918"/>
            <a:ext cx="1752597" cy="596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Beneficiary</a:t>
            </a:r>
            <a:endParaRPr lang="en-ZA" dirty="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F4CC132-9178-408A-A099-21E3A78F83BF}"/>
              </a:ext>
            </a:extLst>
          </p:cNvPr>
          <p:cNvCxnSpPr>
            <a:cxnSpLocks/>
          </p:cNvCxnSpPr>
          <p:nvPr/>
        </p:nvCxnSpPr>
        <p:spPr>
          <a:xfrm>
            <a:off x="3120099" y="4589468"/>
            <a:ext cx="0" cy="679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 descr="A picture containing clipart&#10;&#10;Description automatically generated">
            <a:extLst>
              <a:ext uri="{FF2B5EF4-FFF2-40B4-BE49-F238E27FC236}">
                <a16:creationId xmlns:a16="http://schemas.microsoft.com/office/drawing/2014/main" id="{8C55DBAB-09EC-4380-A00E-C33962D8F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691" y="228668"/>
            <a:ext cx="1383509" cy="76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9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D5744-7293-4577-9B09-7B769F58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Roadmap 2019</a:t>
            </a:r>
            <a:endParaRPr lang="en-ZA" b="1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A34D88D-19B9-4816-9E07-4A31A279C8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8376728"/>
              </p:ext>
            </p:extLst>
          </p:nvPr>
        </p:nvGraphicFramePr>
        <p:xfrm>
          <a:off x="592138" y="822325"/>
          <a:ext cx="11053762" cy="5354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48500-E456-47E3-B6B9-87908AF4B2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48CF16-7524-43A1-B231-A84F5103DED4}" type="slidenum">
              <a:rPr lang="en-ZA" smtClean="0"/>
              <a:pPr>
                <a:defRPr/>
              </a:pPr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8058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A126C-362B-4A28-9389-BE0F4A306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e-Voting Team</a:t>
            </a:r>
            <a:endParaRPr lang="en-ZA" cap="none" dirty="0"/>
          </a:p>
        </p:txBody>
      </p:sp>
      <p:pic>
        <p:nvPicPr>
          <p:cNvPr id="4" name="007 James Bond Theme">
            <a:hlinkClick r:id="" action="ppaction://media"/>
            <a:extLst>
              <a:ext uri="{FF2B5EF4-FFF2-40B4-BE49-F238E27FC236}">
                <a16:creationId xmlns:a16="http://schemas.microsoft.com/office/drawing/2014/main" id="{D7E17149-DD7C-46B0-9BCB-8E25AF827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2650" y="273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5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EB3DB-BE19-4C5D-95B6-2134FEAC1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863" y="1830388"/>
            <a:ext cx="10515600" cy="930275"/>
          </a:xfrm>
        </p:spPr>
        <p:txBody>
          <a:bodyPr/>
          <a:lstStyle/>
          <a:p>
            <a:pPr>
              <a:defRPr/>
            </a:pPr>
            <a:r>
              <a:rPr lang="en-US" dirty="0"/>
              <a:t>Questions?</a:t>
            </a:r>
            <a:endParaRPr lang="en-ZA" dirty="0"/>
          </a:p>
        </p:txBody>
      </p:sp>
      <p:sp>
        <p:nvSpPr>
          <p:cNvPr id="13315" name="Text Placeholder 2">
            <a:extLst>
              <a:ext uri="{FF2B5EF4-FFF2-40B4-BE49-F238E27FC236}">
                <a16:creationId xmlns:a16="http://schemas.microsoft.com/office/drawing/2014/main" id="{BECFCFE7-320E-48BC-B80C-3E5BDC80D1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5863" y="2760663"/>
            <a:ext cx="10515600" cy="862012"/>
          </a:xfrm>
        </p:spPr>
        <p:txBody>
          <a:bodyPr/>
          <a:lstStyle/>
          <a:p>
            <a:r>
              <a:rPr lang="en-US" altLang="en-US" dirty="0"/>
              <a:t>Strate e-Voting Team </a:t>
            </a:r>
            <a:r>
              <a:rPr lang="en-US" altLang="en-US" dirty="0">
                <a:hlinkClick r:id="rId2"/>
              </a:rPr>
              <a:t>e-votingteam@strate.co.za</a:t>
            </a:r>
            <a:r>
              <a:rPr lang="en-US" altLang="en-US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9" descr="A picture containing person, clothing, wall, indoor&#10;&#10;Description automatically generated">
            <a:extLst>
              <a:ext uri="{FF2B5EF4-FFF2-40B4-BE49-F238E27FC236}">
                <a16:creationId xmlns:a16="http://schemas.microsoft.com/office/drawing/2014/main" id="{D35E6CB7-1741-4F4B-801F-B85DC02EDC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4" r="3824"/>
          <a:stretch/>
        </p:blipFill>
        <p:spPr bwMode="auto">
          <a:xfrm>
            <a:off x="-1" y="6864838"/>
            <a:ext cx="12220575" cy="687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 descr="A picture containing ground, outdoor, tree, track&#10;&#10;Description automatically generated">
            <a:extLst>
              <a:ext uri="{FF2B5EF4-FFF2-40B4-BE49-F238E27FC236}">
                <a16:creationId xmlns:a16="http://schemas.microsoft.com/office/drawing/2014/main" id="{A10BB662-457F-42F8-9AC2-084E5F335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9" b="3409"/>
          <a:stretch/>
        </p:blipFill>
        <p:spPr>
          <a:xfrm>
            <a:off x="0" y="6905625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CDEF3-210B-4483-B64A-F29872670B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71EFBE-050D-48BC-BA78-F0FC2E716DFE}" type="slidenum">
              <a:rPr lang="en-ZA" smtClean="0"/>
              <a:pPr>
                <a:defRPr/>
              </a:pPr>
              <a:t>2</a:t>
            </a:fld>
            <a:endParaRPr lang="en-Z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1D3EF8-5DB4-4F1C-8E1F-EDEA9AC07D93}"/>
              </a:ext>
            </a:extLst>
          </p:cNvPr>
          <p:cNvSpPr/>
          <p:nvPr/>
        </p:nvSpPr>
        <p:spPr>
          <a:xfrm>
            <a:off x="-5390769" y="1018032"/>
            <a:ext cx="5376672" cy="4974336"/>
          </a:xfrm>
          <a:prstGeom prst="rect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C64BCD-9873-4B4C-A236-4BBA9674F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172658" y="1673288"/>
            <a:ext cx="4797968" cy="14631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0F7199-B883-46D1-99AF-29C72A4C3D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172658" y="2813339"/>
            <a:ext cx="4615072" cy="646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A8D1C5-F3EB-498C-8779-B03AB10D4D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DC65620-2F8F-4E5F-9542-2CC080648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117475"/>
            <a:ext cx="11468100" cy="7048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Context and background</a:t>
            </a:r>
            <a:endParaRPr lang="en-ZA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D7AFA5-7A98-4858-BF6F-E53CED150D9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762D89"/>
              </a:clrFrom>
              <a:clrTo>
                <a:srgbClr val="762D8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108" y="4992624"/>
            <a:ext cx="2965427" cy="2097023"/>
          </a:xfrm>
          <a:prstGeom prst="rect">
            <a:avLst/>
          </a:prstGeom>
        </p:spPr>
      </p:pic>
      <p:sp>
        <p:nvSpPr>
          <p:cNvPr id="9" name="Arrow: Pentagon 8">
            <a:extLst>
              <a:ext uri="{FF2B5EF4-FFF2-40B4-BE49-F238E27FC236}">
                <a16:creationId xmlns:a16="http://schemas.microsoft.com/office/drawing/2014/main" id="{8CBFA71F-AA15-45E8-81AF-B4EA06896D68}"/>
              </a:ext>
            </a:extLst>
          </p:cNvPr>
          <p:cNvSpPr/>
          <p:nvPr/>
        </p:nvSpPr>
        <p:spPr>
          <a:xfrm>
            <a:off x="-4772024" y="869951"/>
            <a:ext cx="4762500" cy="1276350"/>
          </a:xfrm>
          <a:prstGeom prst="homePlate">
            <a:avLst/>
          </a:prstGeom>
          <a:solidFill>
            <a:srgbClr val="752F8A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Long outstanding issue</a:t>
            </a:r>
            <a:endParaRPr lang="en-ZA" sz="2400" dirty="0"/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7E781727-6321-4A9A-BE8F-75802C362EA6}"/>
              </a:ext>
            </a:extLst>
          </p:cNvPr>
          <p:cNvSpPr/>
          <p:nvPr/>
        </p:nvSpPr>
        <p:spPr>
          <a:xfrm>
            <a:off x="-4772024" y="2574925"/>
            <a:ext cx="4762500" cy="1276350"/>
          </a:xfrm>
          <a:prstGeom prst="homePlate">
            <a:avLst/>
          </a:prstGeom>
          <a:solidFill>
            <a:srgbClr val="752F8A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/>
              <a:t>End to end solution</a:t>
            </a:r>
            <a:endParaRPr lang="en-ZA" sz="2400" dirty="0"/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5BE5EA88-1A7D-4CBA-AA4D-A96B278FD33C}"/>
              </a:ext>
            </a:extLst>
          </p:cNvPr>
          <p:cNvSpPr/>
          <p:nvPr/>
        </p:nvSpPr>
        <p:spPr>
          <a:xfrm>
            <a:off x="-4772024" y="4294186"/>
            <a:ext cx="4762500" cy="1276350"/>
          </a:xfrm>
          <a:prstGeom prst="homePlate">
            <a:avLst/>
          </a:prstGeom>
          <a:solidFill>
            <a:srgbClr val="752F8A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Market first in a nominee structure</a:t>
            </a:r>
            <a:endParaRPr lang="en-ZA" sz="2400" dirty="0"/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F01E5DBD-7F8E-48F6-AF4E-312826F15683}"/>
              </a:ext>
            </a:extLst>
          </p:cNvPr>
          <p:cNvSpPr/>
          <p:nvPr/>
        </p:nvSpPr>
        <p:spPr>
          <a:xfrm rot="10800000">
            <a:off x="12220575" y="1743411"/>
            <a:ext cx="4762500" cy="1276350"/>
          </a:xfrm>
          <a:prstGeom prst="homePlate">
            <a:avLst/>
          </a:prstGeom>
          <a:solidFill>
            <a:srgbClr val="752F8A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r>
              <a:rPr lang="en-US" sz="2400" dirty="0"/>
              <a:t>Blockchain solution developed with Nasdaq</a:t>
            </a: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63EE8004-D709-46FF-993F-408A96278D1F}"/>
              </a:ext>
            </a:extLst>
          </p:cNvPr>
          <p:cNvSpPr/>
          <p:nvPr/>
        </p:nvSpPr>
        <p:spPr>
          <a:xfrm rot="10800000">
            <a:off x="12220575" y="3448021"/>
            <a:ext cx="4762500" cy="1276350"/>
          </a:xfrm>
          <a:prstGeom prst="homePlate">
            <a:avLst/>
          </a:prstGeom>
          <a:solidFill>
            <a:srgbClr val="752F8A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ctr"/>
            <a:r>
              <a:rPr lang="en-US" sz="2400" dirty="0"/>
              <a:t>BRS, API, Operational Model released to the market 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2099574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39062 2.59259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39062 2.59259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39062 2.59259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-0.39063 2.59259E-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-0.39063 2.59259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icture containing person, clothing, wall, indoor&#10;&#10;Description automatically generated">
            <a:extLst>
              <a:ext uri="{FF2B5EF4-FFF2-40B4-BE49-F238E27FC236}">
                <a16:creationId xmlns:a16="http://schemas.microsoft.com/office/drawing/2014/main" id="{53ABF596-9D98-4366-B4E8-110DAEE17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4" r="3824"/>
          <a:stretch/>
        </p:blipFill>
        <p:spPr>
          <a:xfrm>
            <a:off x="-1" y="0"/>
            <a:ext cx="12220575" cy="6874073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A8D1C5-F3EB-498C-8779-B03AB10D4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864839"/>
            <a:ext cx="12192000" cy="68579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DC65620-2F8F-4E5F-9542-2CC080648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117475"/>
            <a:ext cx="11468100" cy="7048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Support across the market</a:t>
            </a:r>
            <a:endParaRPr lang="en-ZA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D7AFA5-7A98-4858-BF6F-E53CED150D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762D89"/>
              </a:clrFrom>
              <a:clrTo>
                <a:srgbClr val="762D8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108" y="4992624"/>
            <a:ext cx="2965427" cy="2097023"/>
          </a:xfrm>
          <a:prstGeom prst="rect">
            <a:avLst/>
          </a:prstGeom>
        </p:spPr>
      </p:pic>
      <p:sp>
        <p:nvSpPr>
          <p:cNvPr id="9" name="Arrow: Pentagon 8">
            <a:extLst>
              <a:ext uri="{FF2B5EF4-FFF2-40B4-BE49-F238E27FC236}">
                <a16:creationId xmlns:a16="http://schemas.microsoft.com/office/drawing/2014/main" id="{8CBFA71F-AA15-45E8-81AF-B4EA06896D68}"/>
              </a:ext>
            </a:extLst>
          </p:cNvPr>
          <p:cNvSpPr/>
          <p:nvPr/>
        </p:nvSpPr>
        <p:spPr>
          <a:xfrm>
            <a:off x="-4772024" y="869951"/>
            <a:ext cx="4762500" cy="1276350"/>
          </a:xfrm>
          <a:prstGeom prst="homePlate">
            <a:avLst/>
          </a:prstGeom>
          <a:solidFill>
            <a:srgbClr val="752F8A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Long outstanding issue</a:t>
            </a:r>
            <a:endParaRPr lang="en-ZA" sz="2400" dirty="0"/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7E781727-6321-4A9A-BE8F-75802C362EA6}"/>
              </a:ext>
            </a:extLst>
          </p:cNvPr>
          <p:cNvSpPr/>
          <p:nvPr/>
        </p:nvSpPr>
        <p:spPr>
          <a:xfrm>
            <a:off x="-4772024" y="2574925"/>
            <a:ext cx="4762500" cy="1276350"/>
          </a:xfrm>
          <a:prstGeom prst="homePlate">
            <a:avLst/>
          </a:prstGeom>
          <a:solidFill>
            <a:srgbClr val="752F8A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/>
              <a:t>End to end solution</a:t>
            </a:r>
            <a:endParaRPr lang="en-ZA" sz="2400" dirty="0"/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5BE5EA88-1A7D-4CBA-AA4D-A96B278FD33C}"/>
              </a:ext>
            </a:extLst>
          </p:cNvPr>
          <p:cNvSpPr/>
          <p:nvPr/>
        </p:nvSpPr>
        <p:spPr>
          <a:xfrm>
            <a:off x="-4772024" y="4294186"/>
            <a:ext cx="4762500" cy="1276350"/>
          </a:xfrm>
          <a:prstGeom prst="homePlate">
            <a:avLst/>
          </a:prstGeom>
          <a:solidFill>
            <a:srgbClr val="752F8A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Market first in a nominee structure</a:t>
            </a:r>
            <a:endParaRPr lang="en-ZA" sz="2400" dirty="0"/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4D564EC7-113C-4873-BF72-AF9BF13D82D4}"/>
              </a:ext>
            </a:extLst>
          </p:cNvPr>
          <p:cNvSpPr/>
          <p:nvPr/>
        </p:nvSpPr>
        <p:spPr>
          <a:xfrm>
            <a:off x="-5242186" y="6392241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AE761DB3-D889-4981-945D-42F79D2B4B7A}"/>
              </a:ext>
            </a:extLst>
          </p:cNvPr>
          <p:cNvSpPr/>
          <p:nvPr/>
        </p:nvSpPr>
        <p:spPr>
          <a:xfrm>
            <a:off x="-5089786" y="6544641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CE69F7AA-1D58-49D6-8B2E-193F0F76C0E6}"/>
              </a:ext>
            </a:extLst>
          </p:cNvPr>
          <p:cNvSpPr/>
          <p:nvPr/>
        </p:nvSpPr>
        <p:spPr>
          <a:xfrm>
            <a:off x="-4937386" y="6697041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4F4E227A-F6F2-4228-A377-087780A29103}"/>
              </a:ext>
            </a:extLst>
          </p:cNvPr>
          <p:cNvSpPr/>
          <p:nvPr/>
        </p:nvSpPr>
        <p:spPr>
          <a:xfrm>
            <a:off x="177800" y="7557354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Equities and Bonds</a:t>
            </a:r>
            <a:endParaRPr lang="en-ZA" sz="2000" dirty="0"/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9AE439BD-F1E1-479E-B84A-EA333C77927E}"/>
              </a:ext>
            </a:extLst>
          </p:cNvPr>
          <p:cNvSpPr/>
          <p:nvPr/>
        </p:nvSpPr>
        <p:spPr>
          <a:xfrm>
            <a:off x="2951849" y="7267923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Exchange Neutral</a:t>
            </a:r>
            <a:endParaRPr lang="en-ZA" sz="2000" dirty="0"/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5894AD7D-B306-44A9-9D59-8694BABEE7BE}"/>
              </a:ext>
            </a:extLst>
          </p:cNvPr>
          <p:cNvSpPr/>
          <p:nvPr/>
        </p:nvSpPr>
        <p:spPr>
          <a:xfrm>
            <a:off x="-2730381" y="8748295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Listed and Unlisted</a:t>
            </a:r>
            <a:endParaRPr lang="en-ZA" sz="2000" dirty="0"/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1BF72DEE-821F-4B08-9B26-886678A922BD}"/>
              </a:ext>
            </a:extLst>
          </p:cNvPr>
          <p:cNvSpPr/>
          <p:nvPr/>
        </p:nvSpPr>
        <p:spPr>
          <a:xfrm>
            <a:off x="5146035" y="8650416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Certificated and Uncertificated</a:t>
            </a:r>
            <a:endParaRPr lang="en-ZA" sz="2000" dirty="0"/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0E07FC00-DEA4-45DE-B901-FE820C5A78D0}"/>
              </a:ext>
            </a:extLst>
          </p:cNvPr>
          <p:cNvSpPr/>
          <p:nvPr/>
        </p:nvSpPr>
        <p:spPr>
          <a:xfrm>
            <a:off x="7340221" y="7089647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Retail and Institutional Investors</a:t>
            </a:r>
            <a:endParaRPr lang="en-ZA" sz="2000" dirty="0"/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3285FBC0-8C99-43F5-BBD6-363E1F378CE7}"/>
              </a:ext>
            </a:extLst>
          </p:cNvPr>
          <p:cNvSpPr/>
          <p:nvPr/>
        </p:nvSpPr>
        <p:spPr>
          <a:xfrm>
            <a:off x="9430436" y="8851340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Local and Foreign Companies</a:t>
            </a:r>
            <a:endParaRPr lang="en-ZA" sz="2000" dirty="0"/>
          </a:p>
        </p:txBody>
      </p:sp>
      <p:sp>
        <p:nvSpPr>
          <p:cNvPr id="56" name="Hexagon 55">
            <a:extLst>
              <a:ext uri="{FF2B5EF4-FFF2-40B4-BE49-F238E27FC236}">
                <a16:creationId xmlns:a16="http://schemas.microsoft.com/office/drawing/2014/main" id="{2DF91A47-0832-43AF-B5BC-BDB810A90453}"/>
              </a:ext>
            </a:extLst>
          </p:cNvPr>
          <p:cNvSpPr/>
          <p:nvPr/>
        </p:nvSpPr>
        <p:spPr>
          <a:xfrm>
            <a:off x="13607647" y="-3253673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7" name="Hexagon 56">
            <a:extLst>
              <a:ext uri="{FF2B5EF4-FFF2-40B4-BE49-F238E27FC236}">
                <a16:creationId xmlns:a16="http://schemas.microsoft.com/office/drawing/2014/main" id="{4687730F-C03C-4F89-BB8E-581F548F414D}"/>
              </a:ext>
            </a:extLst>
          </p:cNvPr>
          <p:cNvSpPr/>
          <p:nvPr/>
        </p:nvSpPr>
        <p:spPr>
          <a:xfrm>
            <a:off x="13760047" y="-3101273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8" name="Hexagon 57">
            <a:extLst>
              <a:ext uri="{FF2B5EF4-FFF2-40B4-BE49-F238E27FC236}">
                <a16:creationId xmlns:a16="http://schemas.microsoft.com/office/drawing/2014/main" id="{142EC29F-52F5-420D-9465-4DBCBB1620C9}"/>
              </a:ext>
            </a:extLst>
          </p:cNvPr>
          <p:cNvSpPr/>
          <p:nvPr/>
        </p:nvSpPr>
        <p:spPr>
          <a:xfrm>
            <a:off x="13912447" y="-2948873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A0B618FF-B146-496A-AC5A-AB10CB7C7705}"/>
              </a:ext>
            </a:extLst>
          </p:cNvPr>
          <p:cNvSpPr/>
          <p:nvPr/>
        </p:nvSpPr>
        <p:spPr>
          <a:xfrm rot="10800000">
            <a:off x="12220575" y="1743411"/>
            <a:ext cx="4762500" cy="1276350"/>
          </a:xfrm>
          <a:prstGeom prst="homePlate">
            <a:avLst/>
          </a:prstGeom>
          <a:solidFill>
            <a:srgbClr val="752F8A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r>
              <a:rPr lang="en-US" sz="2400" dirty="0"/>
              <a:t>Blockchain solution developed with Nasdaq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590AA6B9-0F45-43B8-B8E3-A166E9A1E1F6}"/>
              </a:ext>
            </a:extLst>
          </p:cNvPr>
          <p:cNvSpPr/>
          <p:nvPr/>
        </p:nvSpPr>
        <p:spPr>
          <a:xfrm rot="10800000">
            <a:off x="12220575" y="3448021"/>
            <a:ext cx="4762500" cy="1276350"/>
          </a:xfrm>
          <a:prstGeom prst="homePlate">
            <a:avLst/>
          </a:prstGeom>
          <a:solidFill>
            <a:srgbClr val="752F8A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ctr"/>
            <a:r>
              <a:rPr lang="en-US" sz="2400" dirty="0"/>
              <a:t>BRS, API, Operational Model released to the market 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2409012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icture containing person, clothing, wall, indoor&#10;&#10;Description automatically generated">
            <a:extLst>
              <a:ext uri="{FF2B5EF4-FFF2-40B4-BE49-F238E27FC236}">
                <a16:creationId xmlns:a16="http://schemas.microsoft.com/office/drawing/2014/main" id="{53ABF596-9D98-4366-B4E8-110DAEE17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4" r="3824"/>
          <a:stretch/>
        </p:blipFill>
        <p:spPr>
          <a:xfrm>
            <a:off x="-1" y="0"/>
            <a:ext cx="12220575" cy="6874073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A8D1C5-F3EB-498C-8779-B03AB10D4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864839"/>
            <a:ext cx="12192000" cy="68579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DC65620-2F8F-4E5F-9542-2CC080648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117475"/>
            <a:ext cx="11468100" cy="7048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Support across the market</a:t>
            </a:r>
            <a:endParaRPr lang="en-ZA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D7AFA5-7A98-4858-BF6F-E53CED150D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762D89"/>
              </a:clrFrom>
              <a:clrTo>
                <a:srgbClr val="762D8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108" y="4992624"/>
            <a:ext cx="2965427" cy="2097023"/>
          </a:xfrm>
          <a:prstGeom prst="rect">
            <a:avLst/>
          </a:prstGeom>
        </p:spPr>
      </p:pic>
      <p:sp>
        <p:nvSpPr>
          <p:cNvPr id="35" name="Hexagon 34">
            <a:extLst>
              <a:ext uri="{FF2B5EF4-FFF2-40B4-BE49-F238E27FC236}">
                <a16:creationId xmlns:a16="http://schemas.microsoft.com/office/drawing/2014/main" id="{4D564EC7-113C-4873-BF72-AF9BF13D82D4}"/>
              </a:ext>
            </a:extLst>
          </p:cNvPr>
          <p:cNvSpPr/>
          <p:nvPr/>
        </p:nvSpPr>
        <p:spPr>
          <a:xfrm>
            <a:off x="-5242186" y="6392241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AE761DB3-D889-4981-945D-42F79D2B4B7A}"/>
              </a:ext>
            </a:extLst>
          </p:cNvPr>
          <p:cNvSpPr/>
          <p:nvPr/>
        </p:nvSpPr>
        <p:spPr>
          <a:xfrm>
            <a:off x="-5089786" y="6544641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CE69F7AA-1D58-49D6-8B2E-193F0F76C0E6}"/>
              </a:ext>
            </a:extLst>
          </p:cNvPr>
          <p:cNvSpPr/>
          <p:nvPr/>
        </p:nvSpPr>
        <p:spPr>
          <a:xfrm>
            <a:off x="177800" y="2574924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4F4E227A-F6F2-4228-A377-087780A29103}"/>
              </a:ext>
            </a:extLst>
          </p:cNvPr>
          <p:cNvSpPr/>
          <p:nvPr/>
        </p:nvSpPr>
        <p:spPr>
          <a:xfrm>
            <a:off x="177800" y="7557354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Equities and Bonds</a:t>
            </a:r>
            <a:endParaRPr lang="en-ZA" sz="2000" dirty="0"/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9AE439BD-F1E1-479E-B84A-EA333C77927E}"/>
              </a:ext>
            </a:extLst>
          </p:cNvPr>
          <p:cNvSpPr/>
          <p:nvPr/>
        </p:nvSpPr>
        <p:spPr>
          <a:xfrm>
            <a:off x="2951849" y="7267923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Exchange Neutral</a:t>
            </a:r>
            <a:endParaRPr lang="en-ZA" sz="2000" dirty="0"/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5894AD7D-B306-44A9-9D59-8694BABEE7BE}"/>
              </a:ext>
            </a:extLst>
          </p:cNvPr>
          <p:cNvSpPr/>
          <p:nvPr/>
        </p:nvSpPr>
        <p:spPr>
          <a:xfrm>
            <a:off x="2360234" y="1398819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Listed and Unlisted</a:t>
            </a:r>
            <a:endParaRPr lang="en-ZA" sz="2000" dirty="0"/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1BF72DEE-821F-4B08-9B26-886678A922BD}"/>
              </a:ext>
            </a:extLst>
          </p:cNvPr>
          <p:cNvSpPr/>
          <p:nvPr/>
        </p:nvSpPr>
        <p:spPr>
          <a:xfrm>
            <a:off x="5146035" y="8650416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Certificated and Uncertificated</a:t>
            </a:r>
            <a:endParaRPr lang="en-ZA" sz="2000" dirty="0"/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0E07FC00-DEA4-45DE-B901-FE820C5A78D0}"/>
              </a:ext>
            </a:extLst>
          </p:cNvPr>
          <p:cNvSpPr/>
          <p:nvPr/>
        </p:nvSpPr>
        <p:spPr>
          <a:xfrm>
            <a:off x="7340221" y="7089647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Retail and Institutional Investors</a:t>
            </a:r>
            <a:endParaRPr lang="en-ZA" sz="2000" dirty="0"/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3285FBC0-8C99-43F5-BBD6-363E1F378CE7}"/>
              </a:ext>
            </a:extLst>
          </p:cNvPr>
          <p:cNvSpPr/>
          <p:nvPr/>
        </p:nvSpPr>
        <p:spPr>
          <a:xfrm>
            <a:off x="9430436" y="8851340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Local and Foreign Companies</a:t>
            </a:r>
            <a:endParaRPr lang="en-ZA" sz="2000" dirty="0"/>
          </a:p>
        </p:txBody>
      </p:sp>
      <p:sp>
        <p:nvSpPr>
          <p:cNvPr id="56" name="Hexagon 55">
            <a:extLst>
              <a:ext uri="{FF2B5EF4-FFF2-40B4-BE49-F238E27FC236}">
                <a16:creationId xmlns:a16="http://schemas.microsoft.com/office/drawing/2014/main" id="{2DF91A47-0832-43AF-B5BC-BDB810A90453}"/>
              </a:ext>
            </a:extLst>
          </p:cNvPr>
          <p:cNvSpPr/>
          <p:nvPr/>
        </p:nvSpPr>
        <p:spPr>
          <a:xfrm>
            <a:off x="13607647" y="-3253673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7" name="Hexagon 56">
            <a:extLst>
              <a:ext uri="{FF2B5EF4-FFF2-40B4-BE49-F238E27FC236}">
                <a16:creationId xmlns:a16="http://schemas.microsoft.com/office/drawing/2014/main" id="{4687730F-C03C-4F89-BB8E-581F548F414D}"/>
              </a:ext>
            </a:extLst>
          </p:cNvPr>
          <p:cNvSpPr/>
          <p:nvPr/>
        </p:nvSpPr>
        <p:spPr>
          <a:xfrm>
            <a:off x="13760047" y="-3101273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8" name="Hexagon 57">
            <a:extLst>
              <a:ext uri="{FF2B5EF4-FFF2-40B4-BE49-F238E27FC236}">
                <a16:creationId xmlns:a16="http://schemas.microsoft.com/office/drawing/2014/main" id="{142EC29F-52F5-420D-9465-4DBCBB1620C9}"/>
              </a:ext>
            </a:extLst>
          </p:cNvPr>
          <p:cNvSpPr/>
          <p:nvPr/>
        </p:nvSpPr>
        <p:spPr>
          <a:xfrm>
            <a:off x="4542668" y="228795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7866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icture containing person, clothing, wall, indoor&#10;&#10;Description automatically generated">
            <a:extLst>
              <a:ext uri="{FF2B5EF4-FFF2-40B4-BE49-F238E27FC236}">
                <a16:creationId xmlns:a16="http://schemas.microsoft.com/office/drawing/2014/main" id="{53ABF596-9D98-4366-B4E8-110DAEE17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4" r="3824"/>
          <a:stretch/>
        </p:blipFill>
        <p:spPr>
          <a:xfrm>
            <a:off x="-1" y="0"/>
            <a:ext cx="12220575" cy="6874073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A8D1C5-F3EB-498C-8779-B03AB10D4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864839"/>
            <a:ext cx="12192000" cy="68579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DC65620-2F8F-4E5F-9542-2CC080648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117475"/>
            <a:ext cx="11468100" cy="7048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Support across the market</a:t>
            </a:r>
            <a:endParaRPr lang="en-ZA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D7AFA5-7A98-4858-BF6F-E53CED150D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762D89"/>
              </a:clrFrom>
              <a:clrTo>
                <a:srgbClr val="762D8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108" y="4992624"/>
            <a:ext cx="2965427" cy="2097023"/>
          </a:xfrm>
          <a:prstGeom prst="rect">
            <a:avLst/>
          </a:prstGeom>
        </p:spPr>
      </p:pic>
      <p:sp>
        <p:nvSpPr>
          <p:cNvPr id="35" name="Hexagon 34">
            <a:extLst>
              <a:ext uri="{FF2B5EF4-FFF2-40B4-BE49-F238E27FC236}">
                <a16:creationId xmlns:a16="http://schemas.microsoft.com/office/drawing/2014/main" id="{4D564EC7-113C-4873-BF72-AF9BF13D82D4}"/>
              </a:ext>
            </a:extLst>
          </p:cNvPr>
          <p:cNvSpPr/>
          <p:nvPr/>
        </p:nvSpPr>
        <p:spPr>
          <a:xfrm>
            <a:off x="-5242186" y="6392241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AE761DB3-D889-4981-945D-42F79D2B4B7A}"/>
              </a:ext>
            </a:extLst>
          </p:cNvPr>
          <p:cNvSpPr/>
          <p:nvPr/>
        </p:nvSpPr>
        <p:spPr>
          <a:xfrm>
            <a:off x="2360234" y="3839550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CE69F7AA-1D58-49D6-8B2E-193F0F76C0E6}"/>
              </a:ext>
            </a:extLst>
          </p:cNvPr>
          <p:cNvSpPr/>
          <p:nvPr/>
        </p:nvSpPr>
        <p:spPr>
          <a:xfrm>
            <a:off x="177800" y="2574924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4F4E227A-F6F2-4228-A377-087780A29103}"/>
              </a:ext>
            </a:extLst>
          </p:cNvPr>
          <p:cNvSpPr/>
          <p:nvPr/>
        </p:nvSpPr>
        <p:spPr>
          <a:xfrm>
            <a:off x="4592678" y="2643493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Equities and Bonds</a:t>
            </a:r>
            <a:endParaRPr lang="en-ZA" sz="2000" dirty="0"/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9AE439BD-F1E1-479E-B84A-EA333C77927E}"/>
              </a:ext>
            </a:extLst>
          </p:cNvPr>
          <p:cNvSpPr/>
          <p:nvPr/>
        </p:nvSpPr>
        <p:spPr>
          <a:xfrm>
            <a:off x="2951849" y="7267923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Exchange Neutral</a:t>
            </a:r>
            <a:endParaRPr lang="en-ZA" sz="2000" dirty="0"/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5894AD7D-B306-44A9-9D59-8694BABEE7BE}"/>
              </a:ext>
            </a:extLst>
          </p:cNvPr>
          <p:cNvSpPr/>
          <p:nvPr/>
        </p:nvSpPr>
        <p:spPr>
          <a:xfrm>
            <a:off x="2360234" y="1398819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Listed and Unlisted</a:t>
            </a:r>
            <a:endParaRPr lang="en-ZA" sz="2000" dirty="0"/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1BF72DEE-821F-4B08-9B26-886678A922BD}"/>
              </a:ext>
            </a:extLst>
          </p:cNvPr>
          <p:cNvSpPr/>
          <p:nvPr/>
        </p:nvSpPr>
        <p:spPr>
          <a:xfrm>
            <a:off x="5146035" y="8650416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Certificated and Uncertificated</a:t>
            </a:r>
            <a:endParaRPr lang="en-ZA" sz="2000" dirty="0"/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0E07FC00-DEA4-45DE-B901-FE820C5A78D0}"/>
              </a:ext>
            </a:extLst>
          </p:cNvPr>
          <p:cNvSpPr/>
          <p:nvPr/>
        </p:nvSpPr>
        <p:spPr>
          <a:xfrm>
            <a:off x="7340221" y="7089647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Retail and Institutional Investors</a:t>
            </a:r>
            <a:endParaRPr lang="en-ZA" sz="2000" dirty="0"/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3285FBC0-8C99-43F5-BBD6-363E1F378CE7}"/>
              </a:ext>
            </a:extLst>
          </p:cNvPr>
          <p:cNvSpPr/>
          <p:nvPr/>
        </p:nvSpPr>
        <p:spPr>
          <a:xfrm>
            <a:off x="9430436" y="8851340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Local and Foreign Companies</a:t>
            </a:r>
            <a:endParaRPr lang="en-ZA" sz="2000" dirty="0"/>
          </a:p>
        </p:txBody>
      </p:sp>
      <p:sp>
        <p:nvSpPr>
          <p:cNvPr id="56" name="Hexagon 55">
            <a:extLst>
              <a:ext uri="{FF2B5EF4-FFF2-40B4-BE49-F238E27FC236}">
                <a16:creationId xmlns:a16="http://schemas.microsoft.com/office/drawing/2014/main" id="{2DF91A47-0832-43AF-B5BC-BDB810A90453}"/>
              </a:ext>
            </a:extLst>
          </p:cNvPr>
          <p:cNvSpPr/>
          <p:nvPr/>
        </p:nvSpPr>
        <p:spPr>
          <a:xfrm>
            <a:off x="13607647" y="-3253673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7" name="Hexagon 56">
            <a:extLst>
              <a:ext uri="{FF2B5EF4-FFF2-40B4-BE49-F238E27FC236}">
                <a16:creationId xmlns:a16="http://schemas.microsoft.com/office/drawing/2014/main" id="{4687730F-C03C-4F89-BB8E-581F548F414D}"/>
              </a:ext>
            </a:extLst>
          </p:cNvPr>
          <p:cNvSpPr/>
          <p:nvPr/>
        </p:nvSpPr>
        <p:spPr>
          <a:xfrm>
            <a:off x="13760047" y="-3101273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8" name="Hexagon 57">
            <a:extLst>
              <a:ext uri="{FF2B5EF4-FFF2-40B4-BE49-F238E27FC236}">
                <a16:creationId xmlns:a16="http://schemas.microsoft.com/office/drawing/2014/main" id="{142EC29F-52F5-420D-9465-4DBCBB1620C9}"/>
              </a:ext>
            </a:extLst>
          </p:cNvPr>
          <p:cNvSpPr/>
          <p:nvPr/>
        </p:nvSpPr>
        <p:spPr>
          <a:xfrm>
            <a:off x="4542668" y="228795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03220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icture containing person, clothing, wall, indoor&#10;&#10;Description automatically generated">
            <a:extLst>
              <a:ext uri="{FF2B5EF4-FFF2-40B4-BE49-F238E27FC236}">
                <a16:creationId xmlns:a16="http://schemas.microsoft.com/office/drawing/2014/main" id="{53ABF596-9D98-4366-B4E8-110DAEE17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4" r="3824"/>
          <a:stretch/>
        </p:blipFill>
        <p:spPr>
          <a:xfrm>
            <a:off x="-1" y="0"/>
            <a:ext cx="12220575" cy="6874073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A8D1C5-F3EB-498C-8779-B03AB10D4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864839"/>
            <a:ext cx="12192000" cy="68579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DC65620-2F8F-4E5F-9542-2CC080648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117475"/>
            <a:ext cx="11468100" cy="7048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Support across the market</a:t>
            </a:r>
            <a:endParaRPr lang="en-ZA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D7AFA5-7A98-4858-BF6F-E53CED150D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762D89"/>
              </a:clrFrom>
              <a:clrTo>
                <a:srgbClr val="762D8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108" y="4992624"/>
            <a:ext cx="2965427" cy="2097023"/>
          </a:xfrm>
          <a:prstGeom prst="rect">
            <a:avLst/>
          </a:prstGeom>
        </p:spPr>
      </p:pic>
      <p:sp>
        <p:nvSpPr>
          <p:cNvPr id="35" name="Hexagon 34">
            <a:extLst>
              <a:ext uri="{FF2B5EF4-FFF2-40B4-BE49-F238E27FC236}">
                <a16:creationId xmlns:a16="http://schemas.microsoft.com/office/drawing/2014/main" id="{4D564EC7-113C-4873-BF72-AF9BF13D82D4}"/>
              </a:ext>
            </a:extLst>
          </p:cNvPr>
          <p:cNvSpPr/>
          <p:nvPr/>
        </p:nvSpPr>
        <p:spPr>
          <a:xfrm>
            <a:off x="-5242186" y="6392241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AE761DB3-D889-4981-945D-42F79D2B4B7A}"/>
              </a:ext>
            </a:extLst>
          </p:cNvPr>
          <p:cNvSpPr/>
          <p:nvPr/>
        </p:nvSpPr>
        <p:spPr>
          <a:xfrm>
            <a:off x="2360234" y="3839550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CE69F7AA-1D58-49D6-8B2E-193F0F76C0E6}"/>
              </a:ext>
            </a:extLst>
          </p:cNvPr>
          <p:cNvSpPr/>
          <p:nvPr/>
        </p:nvSpPr>
        <p:spPr>
          <a:xfrm>
            <a:off x="177800" y="2574924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4F4E227A-F6F2-4228-A377-087780A29103}"/>
              </a:ext>
            </a:extLst>
          </p:cNvPr>
          <p:cNvSpPr/>
          <p:nvPr/>
        </p:nvSpPr>
        <p:spPr>
          <a:xfrm>
            <a:off x="4592678" y="2643493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Equities and Bonds</a:t>
            </a:r>
            <a:endParaRPr lang="en-ZA" sz="2000" dirty="0"/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9AE439BD-F1E1-479E-B84A-EA333C77927E}"/>
              </a:ext>
            </a:extLst>
          </p:cNvPr>
          <p:cNvSpPr/>
          <p:nvPr/>
        </p:nvSpPr>
        <p:spPr>
          <a:xfrm>
            <a:off x="4592678" y="5008021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Exchange Neutral</a:t>
            </a:r>
            <a:endParaRPr lang="en-ZA" sz="2000" dirty="0"/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5894AD7D-B306-44A9-9D59-8694BABEE7BE}"/>
              </a:ext>
            </a:extLst>
          </p:cNvPr>
          <p:cNvSpPr/>
          <p:nvPr/>
        </p:nvSpPr>
        <p:spPr>
          <a:xfrm>
            <a:off x="2360234" y="1398819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Listed and Unlisted</a:t>
            </a:r>
            <a:endParaRPr lang="en-ZA" sz="2000" dirty="0"/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1BF72DEE-821F-4B08-9B26-886678A922BD}"/>
              </a:ext>
            </a:extLst>
          </p:cNvPr>
          <p:cNvSpPr/>
          <p:nvPr/>
        </p:nvSpPr>
        <p:spPr>
          <a:xfrm>
            <a:off x="5146035" y="8650416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Certificated and Uncertificated</a:t>
            </a:r>
            <a:endParaRPr lang="en-ZA" sz="2000" dirty="0"/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0E07FC00-DEA4-45DE-B901-FE820C5A78D0}"/>
              </a:ext>
            </a:extLst>
          </p:cNvPr>
          <p:cNvSpPr/>
          <p:nvPr/>
        </p:nvSpPr>
        <p:spPr>
          <a:xfrm>
            <a:off x="7340221" y="7089647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Retail and Institutional Investors</a:t>
            </a:r>
            <a:endParaRPr lang="en-ZA" sz="2000" dirty="0"/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3285FBC0-8C99-43F5-BBD6-363E1F378CE7}"/>
              </a:ext>
            </a:extLst>
          </p:cNvPr>
          <p:cNvSpPr/>
          <p:nvPr/>
        </p:nvSpPr>
        <p:spPr>
          <a:xfrm>
            <a:off x="9430436" y="8851340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Local and Foreign Companies</a:t>
            </a:r>
            <a:endParaRPr lang="en-ZA" sz="2000" dirty="0"/>
          </a:p>
        </p:txBody>
      </p:sp>
      <p:sp>
        <p:nvSpPr>
          <p:cNvPr id="56" name="Hexagon 55">
            <a:extLst>
              <a:ext uri="{FF2B5EF4-FFF2-40B4-BE49-F238E27FC236}">
                <a16:creationId xmlns:a16="http://schemas.microsoft.com/office/drawing/2014/main" id="{2DF91A47-0832-43AF-B5BC-BDB810A90453}"/>
              </a:ext>
            </a:extLst>
          </p:cNvPr>
          <p:cNvSpPr/>
          <p:nvPr/>
        </p:nvSpPr>
        <p:spPr>
          <a:xfrm>
            <a:off x="13607647" y="-3253673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7" name="Hexagon 56">
            <a:extLst>
              <a:ext uri="{FF2B5EF4-FFF2-40B4-BE49-F238E27FC236}">
                <a16:creationId xmlns:a16="http://schemas.microsoft.com/office/drawing/2014/main" id="{4687730F-C03C-4F89-BB8E-581F548F414D}"/>
              </a:ext>
            </a:extLst>
          </p:cNvPr>
          <p:cNvSpPr/>
          <p:nvPr/>
        </p:nvSpPr>
        <p:spPr>
          <a:xfrm>
            <a:off x="6788069" y="1398819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8" name="Hexagon 57">
            <a:extLst>
              <a:ext uri="{FF2B5EF4-FFF2-40B4-BE49-F238E27FC236}">
                <a16:creationId xmlns:a16="http://schemas.microsoft.com/office/drawing/2014/main" id="{142EC29F-52F5-420D-9465-4DBCBB1620C9}"/>
              </a:ext>
            </a:extLst>
          </p:cNvPr>
          <p:cNvSpPr/>
          <p:nvPr/>
        </p:nvSpPr>
        <p:spPr>
          <a:xfrm>
            <a:off x="4542668" y="228795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60116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icture containing person, clothing, wall, indoor&#10;&#10;Description automatically generated">
            <a:extLst>
              <a:ext uri="{FF2B5EF4-FFF2-40B4-BE49-F238E27FC236}">
                <a16:creationId xmlns:a16="http://schemas.microsoft.com/office/drawing/2014/main" id="{53ABF596-9D98-4366-B4E8-110DAEE17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4" r="3824"/>
          <a:stretch/>
        </p:blipFill>
        <p:spPr>
          <a:xfrm>
            <a:off x="-1" y="0"/>
            <a:ext cx="12220575" cy="6874073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A8D1C5-F3EB-498C-8779-B03AB10D4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864839"/>
            <a:ext cx="12192000" cy="68579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DC65620-2F8F-4E5F-9542-2CC080648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117475"/>
            <a:ext cx="11468100" cy="7048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Support across the market</a:t>
            </a:r>
            <a:endParaRPr lang="en-ZA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D7AFA5-7A98-4858-BF6F-E53CED150D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762D89"/>
              </a:clrFrom>
              <a:clrTo>
                <a:srgbClr val="762D8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108" y="4992624"/>
            <a:ext cx="2965427" cy="2097023"/>
          </a:xfrm>
          <a:prstGeom prst="rect">
            <a:avLst/>
          </a:prstGeom>
        </p:spPr>
      </p:pic>
      <p:sp>
        <p:nvSpPr>
          <p:cNvPr id="35" name="Hexagon 34">
            <a:extLst>
              <a:ext uri="{FF2B5EF4-FFF2-40B4-BE49-F238E27FC236}">
                <a16:creationId xmlns:a16="http://schemas.microsoft.com/office/drawing/2014/main" id="{4D564EC7-113C-4873-BF72-AF9BF13D82D4}"/>
              </a:ext>
            </a:extLst>
          </p:cNvPr>
          <p:cNvSpPr/>
          <p:nvPr/>
        </p:nvSpPr>
        <p:spPr>
          <a:xfrm>
            <a:off x="-5242186" y="6392241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AE761DB3-D889-4981-945D-42F79D2B4B7A}"/>
              </a:ext>
            </a:extLst>
          </p:cNvPr>
          <p:cNvSpPr/>
          <p:nvPr/>
        </p:nvSpPr>
        <p:spPr>
          <a:xfrm>
            <a:off x="2360234" y="3839550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CE69F7AA-1D58-49D6-8B2E-193F0F76C0E6}"/>
              </a:ext>
            </a:extLst>
          </p:cNvPr>
          <p:cNvSpPr/>
          <p:nvPr/>
        </p:nvSpPr>
        <p:spPr>
          <a:xfrm>
            <a:off x="177800" y="2574924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4F4E227A-F6F2-4228-A377-087780A29103}"/>
              </a:ext>
            </a:extLst>
          </p:cNvPr>
          <p:cNvSpPr/>
          <p:nvPr/>
        </p:nvSpPr>
        <p:spPr>
          <a:xfrm>
            <a:off x="4592678" y="2643493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Equities and Bonds</a:t>
            </a:r>
            <a:endParaRPr lang="en-ZA" sz="2000" dirty="0"/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9AE439BD-F1E1-479E-B84A-EA333C77927E}"/>
              </a:ext>
            </a:extLst>
          </p:cNvPr>
          <p:cNvSpPr/>
          <p:nvPr/>
        </p:nvSpPr>
        <p:spPr>
          <a:xfrm>
            <a:off x="4592678" y="5008021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Exchange Neutral</a:t>
            </a:r>
            <a:endParaRPr lang="en-ZA" sz="2000" dirty="0"/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5894AD7D-B306-44A9-9D59-8694BABEE7BE}"/>
              </a:ext>
            </a:extLst>
          </p:cNvPr>
          <p:cNvSpPr/>
          <p:nvPr/>
        </p:nvSpPr>
        <p:spPr>
          <a:xfrm>
            <a:off x="2360234" y="1398819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Listed and Unlisted</a:t>
            </a:r>
            <a:endParaRPr lang="en-ZA" sz="2000" dirty="0"/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1BF72DEE-821F-4B08-9B26-886678A922BD}"/>
              </a:ext>
            </a:extLst>
          </p:cNvPr>
          <p:cNvSpPr/>
          <p:nvPr/>
        </p:nvSpPr>
        <p:spPr>
          <a:xfrm>
            <a:off x="6775112" y="3813517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Certificated and Uncertificated</a:t>
            </a:r>
            <a:endParaRPr lang="en-ZA" sz="2000" dirty="0"/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0E07FC00-DEA4-45DE-B901-FE820C5A78D0}"/>
              </a:ext>
            </a:extLst>
          </p:cNvPr>
          <p:cNvSpPr/>
          <p:nvPr/>
        </p:nvSpPr>
        <p:spPr>
          <a:xfrm>
            <a:off x="7340221" y="7089647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Retail and Institutional Investors</a:t>
            </a:r>
            <a:endParaRPr lang="en-ZA" sz="2000" dirty="0"/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3285FBC0-8C99-43F5-BBD6-363E1F378CE7}"/>
              </a:ext>
            </a:extLst>
          </p:cNvPr>
          <p:cNvSpPr/>
          <p:nvPr/>
        </p:nvSpPr>
        <p:spPr>
          <a:xfrm>
            <a:off x="9430436" y="8851340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Local and Foreign Companies</a:t>
            </a:r>
            <a:endParaRPr lang="en-ZA" sz="2000" dirty="0"/>
          </a:p>
        </p:txBody>
      </p:sp>
      <p:sp>
        <p:nvSpPr>
          <p:cNvPr id="56" name="Hexagon 55">
            <a:extLst>
              <a:ext uri="{FF2B5EF4-FFF2-40B4-BE49-F238E27FC236}">
                <a16:creationId xmlns:a16="http://schemas.microsoft.com/office/drawing/2014/main" id="{2DF91A47-0832-43AF-B5BC-BDB810A90453}"/>
              </a:ext>
            </a:extLst>
          </p:cNvPr>
          <p:cNvSpPr/>
          <p:nvPr/>
        </p:nvSpPr>
        <p:spPr>
          <a:xfrm>
            <a:off x="6783488" y="-972670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7" name="Hexagon 56">
            <a:extLst>
              <a:ext uri="{FF2B5EF4-FFF2-40B4-BE49-F238E27FC236}">
                <a16:creationId xmlns:a16="http://schemas.microsoft.com/office/drawing/2014/main" id="{4687730F-C03C-4F89-BB8E-581F548F414D}"/>
              </a:ext>
            </a:extLst>
          </p:cNvPr>
          <p:cNvSpPr/>
          <p:nvPr/>
        </p:nvSpPr>
        <p:spPr>
          <a:xfrm>
            <a:off x="6788069" y="1398819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8" name="Hexagon 57">
            <a:extLst>
              <a:ext uri="{FF2B5EF4-FFF2-40B4-BE49-F238E27FC236}">
                <a16:creationId xmlns:a16="http://schemas.microsoft.com/office/drawing/2014/main" id="{142EC29F-52F5-420D-9465-4DBCBB1620C9}"/>
              </a:ext>
            </a:extLst>
          </p:cNvPr>
          <p:cNvSpPr/>
          <p:nvPr/>
        </p:nvSpPr>
        <p:spPr>
          <a:xfrm>
            <a:off x="4542668" y="228795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47446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icture containing person, clothing, wall, indoor&#10;&#10;Description automatically generated">
            <a:extLst>
              <a:ext uri="{FF2B5EF4-FFF2-40B4-BE49-F238E27FC236}">
                <a16:creationId xmlns:a16="http://schemas.microsoft.com/office/drawing/2014/main" id="{53ABF596-9D98-4366-B4E8-110DAEE17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4" r="3824"/>
          <a:stretch/>
        </p:blipFill>
        <p:spPr>
          <a:xfrm>
            <a:off x="-1" y="0"/>
            <a:ext cx="12220575" cy="6874073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A8D1C5-F3EB-498C-8779-B03AB10D4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864839"/>
            <a:ext cx="12192000" cy="68579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DC65620-2F8F-4E5F-9542-2CC080648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117475"/>
            <a:ext cx="11468100" cy="7048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Support across the market</a:t>
            </a:r>
            <a:endParaRPr lang="en-ZA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D7AFA5-7A98-4858-BF6F-E53CED150D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762D89"/>
              </a:clrFrom>
              <a:clrTo>
                <a:srgbClr val="762D8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108" y="4992624"/>
            <a:ext cx="2965427" cy="2097023"/>
          </a:xfrm>
          <a:prstGeom prst="rect">
            <a:avLst/>
          </a:prstGeom>
        </p:spPr>
      </p:pic>
      <p:sp>
        <p:nvSpPr>
          <p:cNvPr id="35" name="Hexagon 34">
            <a:extLst>
              <a:ext uri="{FF2B5EF4-FFF2-40B4-BE49-F238E27FC236}">
                <a16:creationId xmlns:a16="http://schemas.microsoft.com/office/drawing/2014/main" id="{4D564EC7-113C-4873-BF72-AF9BF13D82D4}"/>
              </a:ext>
            </a:extLst>
          </p:cNvPr>
          <p:cNvSpPr/>
          <p:nvPr/>
        </p:nvSpPr>
        <p:spPr>
          <a:xfrm>
            <a:off x="177800" y="5015655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AE761DB3-D889-4981-945D-42F79D2B4B7A}"/>
              </a:ext>
            </a:extLst>
          </p:cNvPr>
          <p:cNvSpPr/>
          <p:nvPr/>
        </p:nvSpPr>
        <p:spPr>
          <a:xfrm>
            <a:off x="2360234" y="3839550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CE69F7AA-1D58-49D6-8B2E-193F0F76C0E6}"/>
              </a:ext>
            </a:extLst>
          </p:cNvPr>
          <p:cNvSpPr/>
          <p:nvPr/>
        </p:nvSpPr>
        <p:spPr>
          <a:xfrm>
            <a:off x="177800" y="2574924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4F4E227A-F6F2-4228-A377-087780A29103}"/>
              </a:ext>
            </a:extLst>
          </p:cNvPr>
          <p:cNvSpPr/>
          <p:nvPr/>
        </p:nvSpPr>
        <p:spPr>
          <a:xfrm>
            <a:off x="4592678" y="2643493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Equities and Bonds</a:t>
            </a:r>
            <a:endParaRPr lang="en-ZA" sz="2000" dirty="0"/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9AE439BD-F1E1-479E-B84A-EA333C77927E}"/>
              </a:ext>
            </a:extLst>
          </p:cNvPr>
          <p:cNvSpPr/>
          <p:nvPr/>
        </p:nvSpPr>
        <p:spPr>
          <a:xfrm>
            <a:off x="4592678" y="5008021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Exchange Neutral</a:t>
            </a:r>
            <a:endParaRPr lang="en-ZA" sz="2000" dirty="0"/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5894AD7D-B306-44A9-9D59-8694BABEE7BE}"/>
              </a:ext>
            </a:extLst>
          </p:cNvPr>
          <p:cNvSpPr/>
          <p:nvPr/>
        </p:nvSpPr>
        <p:spPr>
          <a:xfrm>
            <a:off x="2360234" y="1398819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Listed and Unlisted</a:t>
            </a:r>
            <a:endParaRPr lang="en-ZA" sz="2000" dirty="0"/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1BF72DEE-821F-4B08-9B26-886678A922BD}"/>
              </a:ext>
            </a:extLst>
          </p:cNvPr>
          <p:cNvSpPr/>
          <p:nvPr/>
        </p:nvSpPr>
        <p:spPr>
          <a:xfrm>
            <a:off x="6775112" y="3813517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Certificated and Uncertificated</a:t>
            </a:r>
            <a:endParaRPr lang="en-ZA" sz="2000" dirty="0"/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0E07FC00-DEA4-45DE-B901-FE820C5A78D0}"/>
              </a:ext>
            </a:extLst>
          </p:cNvPr>
          <p:cNvSpPr/>
          <p:nvPr/>
        </p:nvSpPr>
        <p:spPr>
          <a:xfrm>
            <a:off x="8965922" y="210350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Retail and Institutional Investors</a:t>
            </a:r>
            <a:endParaRPr lang="en-ZA" sz="2000" dirty="0"/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3285FBC0-8C99-43F5-BBD6-363E1F378CE7}"/>
              </a:ext>
            </a:extLst>
          </p:cNvPr>
          <p:cNvSpPr/>
          <p:nvPr/>
        </p:nvSpPr>
        <p:spPr>
          <a:xfrm>
            <a:off x="9430436" y="8851340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Local and Foreign Companies</a:t>
            </a:r>
            <a:endParaRPr lang="en-ZA" sz="2000" dirty="0"/>
          </a:p>
        </p:txBody>
      </p:sp>
      <p:sp>
        <p:nvSpPr>
          <p:cNvPr id="56" name="Hexagon 55">
            <a:extLst>
              <a:ext uri="{FF2B5EF4-FFF2-40B4-BE49-F238E27FC236}">
                <a16:creationId xmlns:a16="http://schemas.microsoft.com/office/drawing/2014/main" id="{2DF91A47-0832-43AF-B5BC-BDB810A90453}"/>
              </a:ext>
            </a:extLst>
          </p:cNvPr>
          <p:cNvSpPr/>
          <p:nvPr/>
        </p:nvSpPr>
        <p:spPr>
          <a:xfrm>
            <a:off x="6783488" y="-972670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7" name="Hexagon 56">
            <a:extLst>
              <a:ext uri="{FF2B5EF4-FFF2-40B4-BE49-F238E27FC236}">
                <a16:creationId xmlns:a16="http://schemas.microsoft.com/office/drawing/2014/main" id="{4687730F-C03C-4F89-BB8E-581F548F414D}"/>
              </a:ext>
            </a:extLst>
          </p:cNvPr>
          <p:cNvSpPr/>
          <p:nvPr/>
        </p:nvSpPr>
        <p:spPr>
          <a:xfrm>
            <a:off x="6788069" y="1398819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8" name="Hexagon 57">
            <a:extLst>
              <a:ext uri="{FF2B5EF4-FFF2-40B4-BE49-F238E27FC236}">
                <a16:creationId xmlns:a16="http://schemas.microsoft.com/office/drawing/2014/main" id="{142EC29F-52F5-420D-9465-4DBCBB1620C9}"/>
              </a:ext>
            </a:extLst>
          </p:cNvPr>
          <p:cNvSpPr/>
          <p:nvPr/>
        </p:nvSpPr>
        <p:spPr>
          <a:xfrm>
            <a:off x="4542668" y="228795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99754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icture containing person, clothing, wall, indoor&#10;&#10;Description automatically generated">
            <a:extLst>
              <a:ext uri="{FF2B5EF4-FFF2-40B4-BE49-F238E27FC236}">
                <a16:creationId xmlns:a16="http://schemas.microsoft.com/office/drawing/2014/main" id="{53ABF596-9D98-4366-B4E8-110DAEE17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4" r="3824"/>
          <a:stretch/>
        </p:blipFill>
        <p:spPr>
          <a:xfrm>
            <a:off x="-1" y="0"/>
            <a:ext cx="12220575" cy="6874073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A8D1C5-F3EB-498C-8779-B03AB10D4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864839"/>
            <a:ext cx="12192000" cy="68579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DC65620-2F8F-4E5F-9542-2CC080648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117475"/>
            <a:ext cx="11468100" cy="7048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Support across the market</a:t>
            </a:r>
            <a:endParaRPr lang="en-ZA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D7AFA5-7A98-4858-BF6F-E53CED150D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762D89"/>
              </a:clrFrom>
              <a:clrTo>
                <a:srgbClr val="762D8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108" y="4992624"/>
            <a:ext cx="2965427" cy="2097023"/>
          </a:xfrm>
          <a:prstGeom prst="rect">
            <a:avLst/>
          </a:prstGeom>
        </p:spPr>
      </p:pic>
      <p:sp>
        <p:nvSpPr>
          <p:cNvPr id="35" name="Hexagon 34">
            <a:extLst>
              <a:ext uri="{FF2B5EF4-FFF2-40B4-BE49-F238E27FC236}">
                <a16:creationId xmlns:a16="http://schemas.microsoft.com/office/drawing/2014/main" id="{4D564EC7-113C-4873-BF72-AF9BF13D82D4}"/>
              </a:ext>
            </a:extLst>
          </p:cNvPr>
          <p:cNvSpPr/>
          <p:nvPr/>
        </p:nvSpPr>
        <p:spPr>
          <a:xfrm>
            <a:off x="177800" y="5015655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AE761DB3-D889-4981-945D-42F79D2B4B7A}"/>
              </a:ext>
            </a:extLst>
          </p:cNvPr>
          <p:cNvSpPr/>
          <p:nvPr/>
        </p:nvSpPr>
        <p:spPr>
          <a:xfrm>
            <a:off x="2360234" y="3839550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CE69F7AA-1D58-49D6-8B2E-193F0F76C0E6}"/>
              </a:ext>
            </a:extLst>
          </p:cNvPr>
          <p:cNvSpPr/>
          <p:nvPr/>
        </p:nvSpPr>
        <p:spPr>
          <a:xfrm>
            <a:off x="177800" y="2574924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4F4E227A-F6F2-4228-A377-087780A29103}"/>
              </a:ext>
            </a:extLst>
          </p:cNvPr>
          <p:cNvSpPr/>
          <p:nvPr/>
        </p:nvSpPr>
        <p:spPr>
          <a:xfrm>
            <a:off x="4592678" y="2643493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Equities and Bonds</a:t>
            </a:r>
            <a:endParaRPr lang="en-ZA" sz="2000" dirty="0"/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9AE439BD-F1E1-479E-B84A-EA333C77927E}"/>
              </a:ext>
            </a:extLst>
          </p:cNvPr>
          <p:cNvSpPr/>
          <p:nvPr/>
        </p:nvSpPr>
        <p:spPr>
          <a:xfrm>
            <a:off x="4592678" y="5008021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Exchange Neutral</a:t>
            </a:r>
            <a:endParaRPr lang="en-ZA" sz="2000" dirty="0"/>
          </a:p>
        </p:txBody>
      </p:sp>
      <p:sp>
        <p:nvSpPr>
          <p:cNvPr id="52" name="Hexagon 51">
            <a:extLst>
              <a:ext uri="{FF2B5EF4-FFF2-40B4-BE49-F238E27FC236}">
                <a16:creationId xmlns:a16="http://schemas.microsoft.com/office/drawing/2014/main" id="{5894AD7D-B306-44A9-9D59-8694BABEE7BE}"/>
              </a:ext>
            </a:extLst>
          </p:cNvPr>
          <p:cNvSpPr/>
          <p:nvPr/>
        </p:nvSpPr>
        <p:spPr>
          <a:xfrm>
            <a:off x="2360234" y="1398819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Listed and Unlisted</a:t>
            </a:r>
            <a:endParaRPr lang="en-ZA" sz="2000" dirty="0"/>
          </a:p>
        </p:txBody>
      </p:sp>
      <p:sp>
        <p:nvSpPr>
          <p:cNvPr id="53" name="Hexagon 52">
            <a:extLst>
              <a:ext uri="{FF2B5EF4-FFF2-40B4-BE49-F238E27FC236}">
                <a16:creationId xmlns:a16="http://schemas.microsoft.com/office/drawing/2014/main" id="{1BF72DEE-821F-4B08-9B26-886678A922BD}"/>
              </a:ext>
            </a:extLst>
          </p:cNvPr>
          <p:cNvSpPr/>
          <p:nvPr/>
        </p:nvSpPr>
        <p:spPr>
          <a:xfrm>
            <a:off x="6775112" y="3813517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Certificated and Uncertificated</a:t>
            </a:r>
            <a:endParaRPr lang="en-ZA" sz="2000" dirty="0"/>
          </a:p>
        </p:txBody>
      </p:sp>
      <p:sp>
        <p:nvSpPr>
          <p:cNvPr id="54" name="Hexagon 53">
            <a:extLst>
              <a:ext uri="{FF2B5EF4-FFF2-40B4-BE49-F238E27FC236}">
                <a16:creationId xmlns:a16="http://schemas.microsoft.com/office/drawing/2014/main" id="{0E07FC00-DEA4-45DE-B901-FE820C5A78D0}"/>
              </a:ext>
            </a:extLst>
          </p:cNvPr>
          <p:cNvSpPr/>
          <p:nvPr/>
        </p:nvSpPr>
        <p:spPr>
          <a:xfrm>
            <a:off x="8965922" y="210350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Retail and Institutional Investors</a:t>
            </a:r>
            <a:endParaRPr lang="en-ZA" sz="2000" dirty="0"/>
          </a:p>
        </p:txBody>
      </p:sp>
      <p:sp>
        <p:nvSpPr>
          <p:cNvPr id="55" name="Hexagon 54">
            <a:extLst>
              <a:ext uri="{FF2B5EF4-FFF2-40B4-BE49-F238E27FC236}">
                <a16:creationId xmlns:a16="http://schemas.microsoft.com/office/drawing/2014/main" id="{3285FBC0-8C99-43F5-BBD6-363E1F378CE7}"/>
              </a:ext>
            </a:extLst>
          </p:cNvPr>
          <p:cNvSpPr/>
          <p:nvPr/>
        </p:nvSpPr>
        <p:spPr>
          <a:xfrm>
            <a:off x="8957546" y="2568843"/>
            <a:ext cx="2498986" cy="2154299"/>
          </a:xfrm>
          <a:prstGeom prst="hexagon">
            <a:avLst/>
          </a:prstGeom>
          <a:solidFill>
            <a:srgbClr val="752F8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Local and Foreign Companies</a:t>
            </a:r>
            <a:endParaRPr lang="en-ZA" sz="2000" dirty="0"/>
          </a:p>
        </p:txBody>
      </p:sp>
      <p:sp>
        <p:nvSpPr>
          <p:cNvPr id="56" name="Hexagon 55">
            <a:extLst>
              <a:ext uri="{FF2B5EF4-FFF2-40B4-BE49-F238E27FC236}">
                <a16:creationId xmlns:a16="http://schemas.microsoft.com/office/drawing/2014/main" id="{2DF91A47-0832-43AF-B5BC-BDB810A90453}"/>
              </a:ext>
            </a:extLst>
          </p:cNvPr>
          <p:cNvSpPr/>
          <p:nvPr/>
        </p:nvSpPr>
        <p:spPr>
          <a:xfrm>
            <a:off x="6783488" y="-972670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7" name="Hexagon 56">
            <a:extLst>
              <a:ext uri="{FF2B5EF4-FFF2-40B4-BE49-F238E27FC236}">
                <a16:creationId xmlns:a16="http://schemas.microsoft.com/office/drawing/2014/main" id="{4687730F-C03C-4F89-BB8E-581F548F414D}"/>
              </a:ext>
            </a:extLst>
          </p:cNvPr>
          <p:cNvSpPr/>
          <p:nvPr/>
        </p:nvSpPr>
        <p:spPr>
          <a:xfrm>
            <a:off x="6788069" y="1398819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8" name="Hexagon 57">
            <a:extLst>
              <a:ext uri="{FF2B5EF4-FFF2-40B4-BE49-F238E27FC236}">
                <a16:creationId xmlns:a16="http://schemas.microsoft.com/office/drawing/2014/main" id="{142EC29F-52F5-420D-9465-4DBCBB1620C9}"/>
              </a:ext>
            </a:extLst>
          </p:cNvPr>
          <p:cNvSpPr/>
          <p:nvPr/>
        </p:nvSpPr>
        <p:spPr>
          <a:xfrm>
            <a:off x="4542668" y="228795"/>
            <a:ext cx="2498986" cy="2154299"/>
          </a:xfrm>
          <a:prstGeom prst="hexagon">
            <a:avLst/>
          </a:prstGeom>
          <a:solidFill>
            <a:schemeClr val="tx1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06120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55565A"/>
      </a:dk1>
      <a:lt1>
        <a:srgbClr val="FFFFFF"/>
      </a:lt1>
      <a:dk2>
        <a:srgbClr val="A9A8A9"/>
      </a:dk2>
      <a:lt2>
        <a:srgbClr val="DBD9D6"/>
      </a:lt2>
      <a:accent1>
        <a:srgbClr val="752F8A"/>
      </a:accent1>
      <a:accent2>
        <a:srgbClr val="918C10"/>
      </a:accent2>
      <a:accent3>
        <a:srgbClr val="C9920E"/>
      </a:accent3>
      <a:accent4>
        <a:srgbClr val="E24301"/>
      </a:accent4>
      <a:accent5>
        <a:srgbClr val="A41F35"/>
      </a:accent5>
      <a:accent6>
        <a:srgbClr val="1E988A"/>
      </a:accent6>
      <a:hlink>
        <a:srgbClr val="752F8A"/>
      </a:hlink>
      <a:folHlink>
        <a:srgbClr val="77777A"/>
      </a:folHlink>
    </a:clrScheme>
    <a:fontScheme name="Strate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rate PPT  -  Compatibility Mode" id="{4CF9AA79-5799-49A3-B445-AFC5EF1882A2}" vid="{6D57C7D8-8FA5-4E86-A90A-9F5A8CA891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950E13FAF7A648A309E9E40DDCF6CA" ma:contentTypeVersion="7" ma:contentTypeDescription="Create a new document." ma:contentTypeScope="" ma:versionID="1d773cfb6c1886c9356d8d8ce08722ba">
  <xsd:schema xmlns:xsd="http://www.w3.org/2001/XMLSchema" xmlns:xs="http://www.w3.org/2001/XMLSchema" xmlns:p="http://schemas.microsoft.com/office/2006/metadata/properties" xmlns:ns3="fcfa5c54-af9d-470f-adf3-58eaba0f49e9" targetNamespace="http://schemas.microsoft.com/office/2006/metadata/properties" ma:root="true" ma:fieldsID="4e17a414a20b657c166b128e18a1ac06" ns3:_="">
    <xsd:import namespace="fcfa5c54-af9d-470f-adf3-58eaba0f49e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fa5c54-af9d-470f-adf3-58eaba0f49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34C82C-710E-4536-A69F-CCBB626222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E528D1-2A04-4402-BD50-067C4568126A}">
  <ds:schemaRefs>
    <ds:schemaRef ds:uri="fcfa5c54-af9d-470f-adf3-58eaba0f49e9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530F280-C847-4DB8-896D-40A78E6E77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fa5c54-af9d-470f-adf3-58eaba0f49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Strate Generic PPT</Template>
  <TotalTime>9049</TotalTime>
  <Words>602</Words>
  <Application>Microsoft Office PowerPoint</Application>
  <PresentationFormat>Widescreen</PresentationFormat>
  <Paragraphs>167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Source Sans Pro</vt:lpstr>
      <vt:lpstr>Source Sans Pro Light</vt:lpstr>
      <vt:lpstr>Source Sans Pro SemiBold</vt:lpstr>
      <vt:lpstr>Wingdings</vt:lpstr>
      <vt:lpstr>Office Theme</vt:lpstr>
      <vt:lpstr>PowerPoint Presentation</vt:lpstr>
      <vt:lpstr>Context and background</vt:lpstr>
      <vt:lpstr>Support across the market</vt:lpstr>
      <vt:lpstr>Support across the market</vt:lpstr>
      <vt:lpstr>Support across the market</vt:lpstr>
      <vt:lpstr>Support across the market</vt:lpstr>
      <vt:lpstr>Support across the market</vt:lpstr>
      <vt:lpstr>Support across the market</vt:lpstr>
      <vt:lpstr>Support across the market</vt:lpstr>
      <vt:lpstr>Benefits</vt:lpstr>
      <vt:lpstr>Benefits</vt:lpstr>
      <vt:lpstr>e-Voting platform process flow</vt:lpstr>
      <vt:lpstr>Demo of Naspers (NPN) meeting</vt:lpstr>
      <vt:lpstr>Roadmap 2019</vt:lpstr>
      <vt:lpstr>e-Voting Team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 Pretorius</dc:creator>
  <cp:lastModifiedBy>Gregory Naicker</cp:lastModifiedBy>
  <cp:revision>12</cp:revision>
  <dcterms:created xsi:type="dcterms:W3CDTF">2019-08-19T07:45:18Z</dcterms:created>
  <dcterms:modified xsi:type="dcterms:W3CDTF">2019-08-25T16:40:56Z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0x01010020950E13FAF7A648A309E9E40DDCF6CA</vt:lpwstr>
  </property>
</Properties>
</file>